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Lst>
  <p:notesMasterIdLst>
    <p:notesMasterId r:id="rId56"/>
  </p:notesMasterIdLst>
  <p:sldIdLst>
    <p:sldId id="430" r:id="rId5"/>
    <p:sldId id="654" r:id="rId6"/>
    <p:sldId id="324" r:id="rId7"/>
    <p:sldId id="258" r:id="rId8"/>
    <p:sldId id="642" r:id="rId9"/>
    <p:sldId id="336" r:id="rId10"/>
    <p:sldId id="338" r:id="rId11"/>
    <p:sldId id="279" r:id="rId12"/>
    <p:sldId id="280" r:id="rId13"/>
    <p:sldId id="339" r:id="rId14"/>
    <p:sldId id="312" r:id="rId15"/>
    <p:sldId id="302" r:id="rId16"/>
    <p:sldId id="310" r:id="rId17"/>
    <p:sldId id="341" r:id="rId18"/>
    <p:sldId id="643" r:id="rId19"/>
    <p:sldId id="644" r:id="rId20"/>
    <p:sldId id="645" r:id="rId21"/>
    <p:sldId id="646" r:id="rId22"/>
    <p:sldId id="647" r:id="rId23"/>
    <p:sldId id="648" r:id="rId24"/>
    <p:sldId id="348" r:id="rId25"/>
    <p:sldId id="349" r:id="rId26"/>
    <p:sldId id="350" r:id="rId27"/>
    <p:sldId id="351" r:id="rId28"/>
    <p:sldId id="362" r:id="rId29"/>
    <p:sldId id="352" r:id="rId30"/>
    <p:sldId id="353" r:id="rId31"/>
    <p:sldId id="305" r:id="rId32"/>
    <p:sldId id="357" r:id="rId33"/>
    <p:sldId id="354" r:id="rId34"/>
    <p:sldId id="266" r:id="rId35"/>
    <p:sldId id="347" r:id="rId36"/>
    <p:sldId id="356" r:id="rId37"/>
    <p:sldId id="359" r:id="rId38"/>
    <p:sldId id="653" r:id="rId39"/>
    <p:sldId id="335" r:id="rId40"/>
    <p:sldId id="364" r:id="rId41"/>
    <p:sldId id="429" r:id="rId42"/>
    <p:sldId id="635" r:id="rId43"/>
    <p:sldId id="331" r:id="rId44"/>
    <p:sldId id="634" r:id="rId45"/>
    <p:sldId id="637" r:id="rId46"/>
    <p:sldId id="638" r:id="rId47"/>
    <p:sldId id="639" r:id="rId48"/>
    <p:sldId id="640" r:id="rId49"/>
    <p:sldId id="641" r:id="rId50"/>
    <p:sldId id="355" r:id="rId51"/>
    <p:sldId id="649" r:id="rId52"/>
    <p:sldId id="650" r:id="rId53"/>
    <p:sldId id="651" r:id="rId54"/>
    <p:sldId id="65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400"/>
    <a:srgbClr val="10213D"/>
    <a:srgbClr val="F1E5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700" autoAdjust="0"/>
    <p:restoredTop sz="94660"/>
  </p:normalViewPr>
  <p:slideViewPr>
    <p:cSldViewPr snapToGrid="0">
      <p:cViewPr varScale="1">
        <p:scale>
          <a:sx n="103" d="100"/>
          <a:sy n="103" d="100"/>
        </p:scale>
        <p:origin x="200"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649D8-2F98-44F7-B4A6-2349F11BB715}" type="datetimeFigureOut">
              <a:rPr lang="en-AU" smtClean="0"/>
              <a:t>30/5/2024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53284-1791-4454-BEE6-357585FFB36C}" type="slidenum">
              <a:rPr lang="en-AU" smtClean="0"/>
              <a:t>‹#›</a:t>
            </a:fld>
            <a:endParaRPr lang="en-AU"/>
          </a:p>
        </p:txBody>
      </p:sp>
    </p:spTree>
    <p:extLst>
      <p:ext uri="{BB962C8B-B14F-4D97-AF65-F5344CB8AC3E}">
        <p14:creationId xmlns:p14="http://schemas.microsoft.com/office/powerpoint/2010/main" val="1875893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30.05.2024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Other religious leaders would never share a meal with people like this. But Jesus and His disciples ate and talked with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EF876-2E9B-E640-944B-FB2738B373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188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9272A-2B98-9025-CEE8-0334CC87C95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D975716-91BC-8C81-FF60-0EE34EEC5A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748306C-0FA3-3DB1-74CA-5D6E3530B5E9}"/>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5" name="Footer Placeholder 4">
            <a:extLst>
              <a:ext uri="{FF2B5EF4-FFF2-40B4-BE49-F238E27FC236}">
                <a16:creationId xmlns:a16="http://schemas.microsoft.com/office/drawing/2014/main" id="{47516E35-847A-B9F5-30E0-09311BAB5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702BB-056F-76B6-69DD-D962955BFA34}"/>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3779699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3208B-5A8F-9F0E-6796-234BCC0C093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1CF7B6-DD25-4EE5-2C27-2948199D37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C8FA0A-DEC0-E8DC-DF5D-771FF262AD76}"/>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5" name="Footer Placeholder 4">
            <a:extLst>
              <a:ext uri="{FF2B5EF4-FFF2-40B4-BE49-F238E27FC236}">
                <a16:creationId xmlns:a16="http://schemas.microsoft.com/office/drawing/2014/main" id="{93F599C6-5937-5259-9A98-AD56EFD65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9B471-EBF8-5930-2040-BCD9718BF035}"/>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301890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236103-2803-5C1E-498A-C63D5005D98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224F3AC-FD8A-ECFC-C911-662C8159C39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EEDB88-6D05-2965-2AE7-6B9C0A6CEC23}"/>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5" name="Footer Placeholder 4">
            <a:extLst>
              <a:ext uri="{FF2B5EF4-FFF2-40B4-BE49-F238E27FC236}">
                <a16:creationId xmlns:a16="http://schemas.microsoft.com/office/drawing/2014/main" id="{458A7B2A-461A-6201-9F78-F1C73A399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A277B-84B6-8352-9408-1883161367EE}"/>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4093021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3"/>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8952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1940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6"/>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0708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983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7"/>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7"/>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0704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301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9506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474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0325-127A-B956-2559-535B3F7072C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641C5F-3B07-BADD-347D-59734899FBC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9B1603-740B-6885-B434-9D24617F4A91}"/>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5" name="Footer Placeholder 4">
            <a:extLst>
              <a:ext uri="{FF2B5EF4-FFF2-40B4-BE49-F238E27FC236}">
                <a16:creationId xmlns:a16="http://schemas.microsoft.com/office/drawing/2014/main" id="{3FB0C8F2-0485-D46D-E333-ED696C0B3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DB578-CF67-AEF6-8FF0-92CDC728C40C}"/>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2211688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895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580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4983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B2CA-DDD4-98BB-D24E-CE5E1C7CC55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E267640-E6A5-E30B-DAD4-F45B530698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EDE102F-8AD9-9F21-E5EA-9C9F1E83B215}"/>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5" name="Footer Placeholder 4">
            <a:extLst>
              <a:ext uri="{FF2B5EF4-FFF2-40B4-BE49-F238E27FC236}">
                <a16:creationId xmlns:a16="http://schemas.microsoft.com/office/drawing/2014/main" id="{C56023C4-6780-A92A-0D98-4592C8A7C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F7877-B761-A5AD-DFEA-31EE37C1FA8D}"/>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808743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D7BF-568A-E168-3F82-408BF64ECB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E7E16F-A12A-DCDB-95BA-EC818EEE89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00AB940-F3D6-3814-D966-BECF9A346F9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9E3396F-E28B-3F13-9B35-D444FADB7A8A}"/>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6" name="Footer Placeholder 5">
            <a:extLst>
              <a:ext uri="{FF2B5EF4-FFF2-40B4-BE49-F238E27FC236}">
                <a16:creationId xmlns:a16="http://schemas.microsoft.com/office/drawing/2014/main" id="{BDCD32EB-C78B-B147-90BB-E9E21AD7D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74B8E-FFAC-E024-2EAD-899C23E2AF03}"/>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384659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AE06-9E40-69B9-A1BE-E82312AFD57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5CE3C8E-D179-5A9F-53AE-460023A38D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AB58CC1-B024-8A7C-A0B6-B3B375654D0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75E835A-027F-D523-D02F-EDB9F05783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8096B92-2719-70DF-3734-07287AF0777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4904A29-6DDC-8FE9-6E97-3B81B7F55616}"/>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8" name="Footer Placeholder 7">
            <a:extLst>
              <a:ext uri="{FF2B5EF4-FFF2-40B4-BE49-F238E27FC236}">
                <a16:creationId xmlns:a16="http://schemas.microsoft.com/office/drawing/2014/main" id="{CDF606AC-BB69-ADB5-3ED0-180105D523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7DC7A6-5786-47D7-AF6B-BDBF75B479BE}"/>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686716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FE3D-74DF-976E-8B8A-09BDB724FFF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ACC528F-3022-BE6C-B8B4-B4C555004554}"/>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4" name="Footer Placeholder 3">
            <a:extLst>
              <a:ext uri="{FF2B5EF4-FFF2-40B4-BE49-F238E27FC236}">
                <a16:creationId xmlns:a16="http://schemas.microsoft.com/office/drawing/2014/main" id="{627234CB-6C36-C13C-F75C-371452A83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687F45-252F-CCC8-B163-C5A9DDA46346}"/>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2587442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7F9A26-5DD0-FB5E-9CE1-BF4180649B6A}"/>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3" name="Footer Placeholder 2">
            <a:extLst>
              <a:ext uri="{FF2B5EF4-FFF2-40B4-BE49-F238E27FC236}">
                <a16:creationId xmlns:a16="http://schemas.microsoft.com/office/drawing/2014/main" id="{24B578A2-EAA5-C5FA-10B5-BF66606C5D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06F6DD-5FDA-A503-41E0-FE996B386DDA}"/>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2748755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8877-D227-A138-0CDB-A6F45DECB3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7473094-C38C-00A6-F7A6-3A3266AEA5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B96E75B-3D77-7C87-D5D3-7A53EC32C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B403FB-DF8D-AA15-61C2-42F7446718A7}"/>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6" name="Footer Placeholder 5">
            <a:extLst>
              <a:ext uri="{FF2B5EF4-FFF2-40B4-BE49-F238E27FC236}">
                <a16:creationId xmlns:a16="http://schemas.microsoft.com/office/drawing/2014/main" id="{BDD5590C-26C1-052A-EF9C-ADD2B5389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EFC7B-16C2-137A-EC94-FB97849FED12}"/>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4118210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7BD1-EB6F-FDF0-3DBF-226133CB81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3033CE4-59D8-DD99-0E32-B2131AFEF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07B559-5D7F-1063-738E-876B0D25BC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3B8516-CB2A-E820-DF0D-513235C5929B}"/>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6" name="Footer Placeholder 5">
            <a:extLst>
              <a:ext uri="{FF2B5EF4-FFF2-40B4-BE49-F238E27FC236}">
                <a16:creationId xmlns:a16="http://schemas.microsoft.com/office/drawing/2014/main" id="{D5A5581E-1719-26E9-8CB2-A96A32107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B2B7-7B15-BF73-6DD4-8DB050EBAF3A}"/>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814122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A0EF3-A411-E324-366F-D150BF8E93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4AF0E83-26B2-7B7C-96F2-C62CBC78F4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08203DE-6A2C-EEC8-34EF-DA4AD506E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D86B0-EF99-5241-A8A3-03E8B347228B}" type="datetimeFigureOut">
              <a:rPr lang="en-US" smtClean="0"/>
              <a:t>5/30/24</a:t>
            </a:fld>
            <a:endParaRPr lang="en-US"/>
          </a:p>
        </p:txBody>
      </p:sp>
      <p:sp>
        <p:nvSpPr>
          <p:cNvPr id="5" name="Footer Placeholder 4">
            <a:extLst>
              <a:ext uri="{FF2B5EF4-FFF2-40B4-BE49-F238E27FC236}">
                <a16:creationId xmlns:a16="http://schemas.microsoft.com/office/drawing/2014/main" id="{E72F5795-C75E-771B-2F26-B673321966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F0B4F7-2A86-F957-B7DB-85745B1C75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0E04C-B33F-FB4E-B111-9D6F952D4E50}" type="slidenum">
              <a:rPr lang="en-US" smtClean="0"/>
              <a:t>‹#›</a:t>
            </a:fld>
            <a:endParaRPr lang="en-US"/>
          </a:p>
        </p:txBody>
      </p:sp>
    </p:spTree>
    <p:extLst>
      <p:ext uri="{BB962C8B-B14F-4D97-AF65-F5344CB8AC3E}">
        <p14:creationId xmlns:p14="http://schemas.microsoft.com/office/powerpoint/2010/main" val="2718865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5/30/24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60975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0.jpe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 with food&#10;&#10;Description automatically generated">
            <a:extLst>
              <a:ext uri="{FF2B5EF4-FFF2-40B4-BE49-F238E27FC236}">
                <a16:creationId xmlns:a16="http://schemas.microsoft.com/office/drawing/2014/main" id="{ADB2CD8C-0713-D38F-3466-58540D9F69D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3752" y="-1"/>
            <a:ext cx="8328249" cy="6858001"/>
          </a:xfrm>
          <a:prstGeom prst="rect">
            <a:avLst/>
          </a:prstGeom>
        </p:spPr>
      </p:pic>
      <p:pic>
        <p:nvPicPr>
          <p:cNvPr id="7" name="Picture 6">
            <a:extLst>
              <a:ext uri="{FF2B5EF4-FFF2-40B4-BE49-F238E27FC236}">
                <a16:creationId xmlns:a16="http://schemas.microsoft.com/office/drawing/2014/main" id="{57083FA0-C30D-4FED-855A-E2F5AA9DFB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4237214" y="0"/>
            <a:ext cx="7954785" cy="6883067"/>
          </a:xfrm>
          <a:prstGeom prst="rect">
            <a:avLst/>
          </a:prstGeom>
        </p:spPr>
      </p:pic>
      <p:pic>
        <p:nvPicPr>
          <p:cNvPr id="5" name="Picture 4" descr="A piece of paper with a black background&#10;&#10;Description automatically generated">
            <a:extLst>
              <a:ext uri="{FF2B5EF4-FFF2-40B4-BE49-F238E27FC236}">
                <a16:creationId xmlns:a16="http://schemas.microsoft.com/office/drawing/2014/main" id="{2419F965-AB24-D66E-AAA2-6977E4088F6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722" y="-1395536"/>
            <a:ext cx="6122737" cy="8541568"/>
          </a:xfrm>
          <a:prstGeom prst="rect">
            <a:avLst/>
          </a:prstGeom>
        </p:spPr>
      </p:pic>
      <p:pic>
        <p:nvPicPr>
          <p:cNvPr id="14" name="Picture 13" descr="A pattern of bananas on a pink background&#10;&#10;Description automatically generated">
            <a:extLst>
              <a:ext uri="{FF2B5EF4-FFF2-40B4-BE49-F238E27FC236}">
                <a16:creationId xmlns:a16="http://schemas.microsoft.com/office/drawing/2014/main" id="{FE7818B9-A7E6-676A-3B93-AB3B6A9ADC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757587">
            <a:off x="-191911" y="-6617287"/>
            <a:ext cx="6324191" cy="9249387"/>
          </a:xfrm>
          <a:prstGeom prst="rect">
            <a:avLst/>
          </a:prstGeom>
        </p:spPr>
      </p:pic>
      <p:sp>
        <p:nvSpPr>
          <p:cNvPr id="4" name="TextBox 3">
            <a:extLst>
              <a:ext uri="{FF2B5EF4-FFF2-40B4-BE49-F238E27FC236}">
                <a16:creationId xmlns:a16="http://schemas.microsoft.com/office/drawing/2014/main" id="{D015B41D-D454-89A7-6B88-D728ED0A3142}"/>
              </a:ext>
            </a:extLst>
          </p:cNvPr>
          <p:cNvSpPr txBox="1"/>
          <p:nvPr/>
        </p:nvSpPr>
        <p:spPr>
          <a:xfrm>
            <a:off x="636458" y="5072801"/>
            <a:ext cx="46674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Exploring the heart of </a:t>
            </a:r>
            <a:b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b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the Christian message </a:t>
            </a:r>
            <a:b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b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of hope over four meals.</a:t>
            </a:r>
          </a:p>
        </p:txBody>
      </p:sp>
      <p:pic>
        <p:nvPicPr>
          <p:cNvPr id="6" name="Picture 5" descr="A logo with green leaves&#10;&#10;Description automatically generated">
            <a:extLst>
              <a:ext uri="{FF2B5EF4-FFF2-40B4-BE49-F238E27FC236}">
                <a16:creationId xmlns:a16="http://schemas.microsoft.com/office/drawing/2014/main" id="{CB23BEE3-3D78-1B56-B669-6470A2D275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191" y="2132855"/>
            <a:ext cx="3420159" cy="2642425"/>
          </a:xfrm>
          <a:prstGeom prst="rect">
            <a:avLst/>
          </a:prstGeom>
        </p:spPr>
      </p:pic>
    </p:spTree>
    <p:extLst>
      <p:ext uri="{BB962C8B-B14F-4D97-AF65-F5344CB8AC3E}">
        <p14:creationId xmlns:p14="http://schemas.microsoft.com/office/powerpoint/2010/main" val="2857324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00272-4B1E-4E2B-8431-4AD28C9650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7516"/>
            <a:ext cx="12191999" cy="8127999"/>
          </a:xfrm>
          <a:prstGeom prst="rect">
            <a:avLst/>
          </a:prstGeom>
        </p:spPr>
      </p:pic>
    </p:spTree>
    <p:extLst>
      <p:ext uri="{BB962C8B-B14F-4D97-AF65-F5344CB8AC3E}">
        <p14:creationId xmlns:p14="http://schemas.microsoft.com/office/powerpoint/2010/main" val="1865581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08AF77-39C2-69EC-F2EC-A8E2ED2F9A90}"/>
              </a:ext>
            </a:extLst>
          </p:cNvPr>
          <p:cNvSpPr txBox="1"/>
          <p:nvPr/>
        </p:nvSpPr>
        <p:spPr>
          <a:xfrm>
            <a:off x="533087" y="5266218"/>
            <a:ext cx="1645791" cy="1331134"/>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115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Q.</a:t>
            </a:r>
          </a:p>
        </p:txBody>
      </p:sp>
      <p:sp>
        <p:nvSpPr>
          <p:cNvPr id="4" name="TextBox 3">
            <a:extLst>
              <a:ext uri="{FF2B5EF4-FFF2-40B4-BE49-F238E27FC236}">
                <a16:creationId xmlns:a16="http://schemas.microsoft.com/office/drawing/2014/main" id="{1AFA757A-FD54-9CDE-8FD4-468737D5B54F}"/>
              </a:ext>
            </a:extLst>
          </p:cNvPr>
          <p:cNvSpPr txBox="1"/>
          <p:nvPr/>
        </p:nvSpPr>
        <p:spPr>
          <a:xfrm>
            <a:off x="2255078" y="5470120"/>
            <a:ext cx="76344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1E5CD"/>
                </a:solidFill>
                <a:effectLst/>
                <a:uLnTx/>
                <a:uFillTx/>
                <a:latin typeface="Avenir Next LT Pro" panose="020B0504020202020204" pitchFamily="34" charset="0"/>
                <a:ea typeface="Times New Roman" panose="02020603050405020304" pitchFamily="18" charset="0"/>
                <a:cs typeface="Arial" panose="020B0604020202020204" pitchFamily="34" charset="0"/>
              </a:rPr>
              <a:t>If bearing the image of God to the creation and to each other is our role, how do you think we’re doing?</a:t>
            </a:r>
            <a:endParaRPr kumimoji="0" lang="en-AU"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endParaRPr>
          </a:p>
        </p:txBody>
      </p:sp>
      <p:pic>
        <p:nvPicPr>
          <p:cNvPr id="7" name="Picture 6" descr="A crowd of people crossing a street&#10;&#10;Description automatically generated">
            <a:extLst>
              <a:ext uri="{FF2B5EF4-FFF2-40B4-BE49-F238E27FC236}">
                <a16:creationId xmlns:a16="http://schemas.microsoft.com/office/drawing/2014/main" id="{B73BFA2A-CC36-7063-7FCA-37460A6A05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882" y="0"/>
            <a:ext cx="12206882" cy="6878518"/>
          </a:xfrm>
          <a:prstGeom prst="rect">
            <a:avLst/>
          </a:prstGeom>
        </p:spPr>
      </p:pic>
      <p:grpSp>
        <p:nvGrpSpPr>
          <p:cNvPr id="2" name="Group 1">
            <a:extLst>
              <a:ext uri="{FF2B5EF4-FFF2-40B4-BE49-F238E27FC236}">
                <a16:creationId xmlns:a16="http://schemas.microsoft.com/office/drawing/2014/main" id="{91C2A38A-8619-F893-2344-A1E8C1CA1F9A}"/>
              </a:ext>
            </a:extLst>
          </p:cNvPr>
          <p:cNvGrpSpPr/>
          <p:nvPr/>
        </p:nvGrpSpPr>
        <p:grpSpPr>
          <a:xfrm>
            <a:off x="609180" y="207848"/>
            <a:ext cx="10911912" cy="285175"/>
            <a:chOff x="623391" y="199673"/>
            <a:chExt cx="10911912" cy="285175"/>
          </a:xfrm>
        </p:grpSpPr>
        <p:sp>
          <p:nvSpPr>
            <p:cNvPr id="5" name="TextBox 4">
              <a:extLst>
                <a:ext uri="{FF2B5EF4-FFF2-40B4-BE49-F238E27FC236}">
                  <a16:creationId xmlns:a16="http://schemas.microsoft.com/office/drawing/2014/main" id="{B9A5D7FF-278C-208B-94BF-6E3A8193137D}"/>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8" name="TextBox 7">
              <a:extLst>
                <a:ext uri="{FF2B5EF4-FFF2-40B4-BE49-F238E27FC236}">
                  <a16:creationId xmlns:a16="http://schemas.microsoft.com/office/drawing/2014/main" id="{03D9485A-80B9-DACF-0CD1-80C4BBFE2157}"/>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3</a:t>
              </a:r>
            </a:p>
          </p:txBody>
        </p:sp>
        <p:cxnSp>
          <p:nvCxnSpPr>
            <p:cNvPr id="13" name="Straight Connector 12">
              <a:extLst>
                <a:ext uri="{FF2B5EF4-FFF2-40B4-BE49-F238E27FC236}">
                  <a16:creationId xmlns:a16="http://schemas.microsoft.com/office/drawing/2014/main" id="{3AC171D8-48AE-68D1-6F1C-FCBF7FF63772}"/>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
        <p:nvSpPr>
          <p:cNvPr id="10" name="TextBox 9">
            <a:extLst>
              <a:ext uri="{FF2B5EF4-FFF2-40B4-BE49-F238E27FC236}">
                <a16:creationId xmlns:a16="http://schemas.microsoft.com/office/drawing/2014/main" id="{EF382753-0B11-4F1A-A2A0-950B9F59499E}"/>
              </a:ext>
            </a:extLst>
          </p:cNvPr>
          <p:cNvSpPr txBox="1"/>
          <p:nvPr/>
        </p:nvSpPr>
        <p:spPr>
          <a:xfrm>
            <a:off x="2666548" y="3573016"/>
            <a:ext cx="67687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Made in God’s image</a:t>
            </a:r>
          </a:p>
        </p:txBody>
      </p:sp>
    </p:spTree>
    <p:extLst>
      <p:ext uri="{BB962C8B-B14F-4D97-AF65-F5344CB8AC3E}">
        <p14:creationId xmlns:p14="http://schemas.microsoft.com/office/powerpoint/2010/main" val="1894287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C2A038-B031-1EAD-F9F7-8FB1352552D5}"/>
              </a:ext>
            </a:extLst>
          </p:cNvPr>
          <p:cNvSpPr txBox="1"/>
          <p:nvPr/>
        </p:nvSpPr>
        <p:spPr>
          <a:xfrm>
            <a:off x="2642517" y="2687752"/>
            <a:ext cx="67687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“…a race to whom something happened.”</a:t>
            </a:r>
          </a:p>
        </p:txBody>
      </p:sp>
      <p:sp>
        <p:nvSpPr>
          <p:cNvPr id="6" name="TextBox 5">
            <a:extLst>
              <a:ext uri="{FF2B5EF4-FFF2-40B4-BE49-F238E27FC236}">
                <a16:creationId xmlns:a16="http://schemas.microsoft.com/office/drawing/2014/main" id="{A5694D35-749D-29E4-552A-8C5C65FA1847}"/>
              </a:ext>
            </a:extLst>
          </p:cNvPr>
          <p:cNvSpPr txBox="1"/>
          <p:nvPr/>
        </p:nvSpPr>
        <p:spPr>
          <a:xfrm>
            <a:off x="657083" y="4077072"/>
            <a:ext cx="107202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Jean-Paul </a:t>
            </a:r>
            <a:r>
              <a:rPr kumimoji="0" lang="en-AU" sz="2000" b="0" i="0" u="none" strike="noStrike" kern="1200" cap="none" spc="0" normalizeH="0" baseline="0" noProof="0" dirty="0" err="1">
                <a:ln>
                  <a:noFill/>
                </a:ln>
                <a:solidFill>
                  <a:srgbClr val="F1E5CD"/>
                </a:solidFill>
                <a:effectLst/>
                <a:uLnTx/>
                <a:uFillTx/>
                <a:latin typeface="Avenir Next LT Pro" panose="020B0504020202020204" pitchFamily="34" charset="0"/>
                <a:ea typeface="+mn-ea"/>
                <a:cs typeface="+mn-cs"/>
              </a:rPr>
              <a:t>Satre</a:t>
            </a:r>
            <a:r>
              <a:rPr kumimoji="0" lang="en-AU" sz="20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 </a:t>
            </a: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4169904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A098D8-3C80-4B28-8DB4-6E593A504D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14" y="0"/>
            <a:ext cx="12189286" cy="6931891"/>
          </a:xfrm>
          <a:prstGeom prst="rect">
            <a:avLst/>
          </a:prstGeom>
        </p:spPr>
      </p:pic>
      <p:grpSp>
        <p:nvGrpSpPr>
          <p:cNvPr id="3" name="Group 2">
            <a:extLst>
              <a:ext uri="{FF2B5EF4-FFF2-40B4-BE49-F238E27FC236}">
                <a16:creationId xmlns:a16="http://schemas.microsoft.com/office/drawing/2014/main" id="{50D8F356-8F21-5EDE-EE8A-A46D5C29E7EA}"/>
              </a:ext>
            </a:extLst>
          </p:cNvPr>
          <p:cNvGrpSpPr/>
          <p:nvPr/>
        </p:nvGrpSpPr>
        <p:grpSpPr>
          <a:xfrm>
            <a:off x="623391" y="199673"/>
            <a:ext cx="10911912" cy="285175"/>
            <a:chOff x="623391" y="199673"/>
            <a:chExt cx="10911912" cy="285175"/>
          </a:xfrm>
        </p:grpSpPr>
        <p:sp>
          <p:nvSpPr>
            <p:cNvPr id="5" name="TextBox 4">
              <a:extLst>
                <a:ext uri="{FF2B5EF4-FFF2-40B4-BE49-F238E27FC236}">
                  <a16:creationId xmlns:a16="http://schemas.microsoft.com/office/drawing/2014/main" id="{D21F7ADC-BE66-C12C-EC2A-DF116D4F9D4E}"/>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7" name="TextBox 6">
              <a:extLst>
                <a:ext uri="{FF2B5EF4-FFF2-40B4-BE49-F238E27FC236}">
                  <a16:creationId xmlns:a16="http://schemas.microsoft.com/office/drawing/2014/main" id="{9A2050CC-F7A3-DF2A-FB5A-2F55C290C445}"/>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9" name="Straight Connector 8">
              <a:extLst>
                <a:ext uri="{FF2B5EF4-FFF2-40B4-BE49-F238E27FC236}">
                  <a16:creationId xmlns:a16="http://schemas.microsoft.com/office/drawing/2014/main" id="{62B3B47C-50D1-87CE-41C6-B8641168B2F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02164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17B13A-FEBD-4DFF-8ED4-464F682C9F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98613"/>
            <a:ext cx="7312486" cy="6956613"/>
          </a:xfrm>
          <a:prstGeom prst="rect">
            <a:avLst/>
          </a:prstGeom>
        </p:spPr>
      </p:pic>
      <p:pic>
        <p:nvPicPr>
          <p:cNvPr id="10" name="Picture 9">
            <a:extLst>
              <a:ext uri="{FF2B5EF4-FFF2-40B4-BE49-F238E27FC236}">
                <a16:creationId xmlns:a16="http://schemas.microsoft.com/office/drawing/2014/main" id="{E9DDACBB-2A59-4CB1-B9CE-87EBE5C0C2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74365" y="-98614"/>
            <a:ext cx="7417635" cy="6956614"/>
          </a:xfrm>
          <a:prstGeom prst="rect">
            <a:avLst/>
          </a:prstGeom>
        </p:spPr>
      </p:pic>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8613"/>
            <a:ext cx="5639272" cy="6956612"/>
          </a:xfrm>
          <a:prstGeom prst="rect">
            <a:avLst/>
          </a:prstGeom>
        </p:spPr>
      </p:pic>
      <p:sp>
        <p:nvSpPr>
          <p:cNvPr id="2" name="TextBox 1">
            <a:extLst>
              <a:ext uri="{FF2B5EF4-FFF2-40B4-BE49-F238E27FC236}">
                <a16:creationId xmlns:a16="http://schemas.microsoft.com/office/drawing/2014/main" id="{07C98021-CBDF-138F-2487-63BABC415361}"/>
              </a:ext>
            </a:extLst>
          </p:cNvPr>
          <p:cNvSpPr txBox="1"/>
          <p:nvPr/>
        </p:nvSpPr>
        <p:spPr>
          <a:xfrm>
            <a:off x="608253" y="1627820"/>
            <a:ext cx="3966038" cy="2119106"/>
          </a:xfrm>
          <a:prstGeom prst="rect">
            <a:avLst/>
          </a:prstGeom>
          <a:noFill/>
        </p:spPr>
        <p:txBody>
          <a:bodyPr wrap="square" rtlCol="0">
            <a:spAutoFit/>
          </a:bodyPr>
          <a:lstStyle/>
          <a:p>
            <a:pPr>
              <a:lnSpc>
                <a:spcPct val="107000"/>
              </a:lnSpc>
              <a:spcAft>
                <a:spcPts val="800"/>
              </a:spcAft>
            </a:pPr>
            <a:r>
              <a:rPr lang="en-AU" sz="2400" dirty="0">
                <a:effectLst/>
                <a:latin typeface="Avenir Next LT Pro" panose="020B0504020202020204" pitchFamily="34" charset="0"/>
                <a:ea typeface="Times New Roman" panose="02020603050405020304" pitchFamily="18" charset="0"/>
                <a:cs typeface="Arial" panose="020B0604020202020204" pitchFamily="34" charset="0"/>
              </a:rPr>
              <a:t>“Did God really say, ‘You must not eat from any tree in the garden’?” </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1" u="none" strike="noStrike" kern="1200" cap="none" spc="0" normalizeH="0" baseline="0" noProof="0" dirty="0">
              <a:ln>
                <a:noFill/>
              </a:ln>
              <a:solidFill>
                <a:srgbClr val="0B7544"/>
              </a:solidFill>
              <a:effectLst/>
              <a:uLnTx/>
              <a:uFillTx/>
              <a:latin typeface="AvenirNext LT Pro Bol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Genesis </a:t>
            </a:r>
            <a:r>
              <a:rPr lang="en-AU" sz="2400" dirty="0">
                <a:solidFill>
                  <a:srgbClr val="10213D"/>
                </a:solidFill>
                <a:latin typeface="Bigshot One" panose="02000503020000020004" pitchFamily="2" charset="77"/>
              </a:rPr>
              <a:t>3:1</a:t>
            </a:r>
            <a:endParaRPr kumimoji="0" lang="en-AU" sz="2400" b="0" u="none" strike="noStrike" kern="1200" cap="none" spc="0" normalizeH="0" baseline="0" noProof="0" dirty="0">
              <a:ln>
                <a:noFill/>
              </a:ln>
              <a:solidFill>
                <a:srgbClr val="10213D"/>
              </a:solidFill>
              <a:effectLst/>
              <a:uLnTx/>
              <a:uFillTx/>
              <a:latin typeface="Bigshot One" panose="02000503020000020004" pitchFamily="2" charset="77"/>
              <a:ea typeface="+mn-ea"/>
              <a:cs typeface="+mn-cs"/>
            </a:endParaRPr>
          </a:p>
        </p:txBody>
      </p:sp>
      <p:sp>
        <p:nvSpPr>
          <p:cNvPr id="4" name="TextBox 3">
            <a:extLst>
              <a:ext uri="{FF2B5EF4-FFF2-40B4-BE49-F238E27FC236}">
                <a16:creationId xmlns:a16="http://schemas.microsoft.com/office/drawing/2014/main" id="{42A8243C-1DD0-1CF9-E6CD-251864783625}"/>
              </a:ext>
            </a:extLst>
          </p:cNvPr>
          <p:cNvSpPr txBox="1"/>
          <p:nvPr/>
        </p:nvSpPr>
        <p:spPr>
          <a:xfrm>
            <a:off x="651660" y="706843"/>
            <a:ext cx="46085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The Snake</a:t>
            </a:r>
            <a:endParaRPr kumimoji="0" lang="en-AU" sz="32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endParaRPr>
          </a:p>
        </p:txBody>
      </p:sp>
      <p:grpSp>
        <p:nvGrpSpPr>
          <p:cNvPr id="3" name="Group 2">
            <a:extLst>
              <a:ext uri="{FF2B5EF4-FFF2-40B4-BE49-F238E27FC236}">
                <a16:creationId xmlns:a16="http://schemas.microsoft.com/office/drawing/2014/main" id="{50D8F356-8F21-5EDE-EE8A-A46D5C29E7EA}"/>
              </a:ext>
            </a:extLst>
          </p:cNvPr>
          <p:cNvGrpSpPr/>
          <p:nvPr/>
        </p:nvGrpSpPr>
        <p:grpSpPr>
          <a:xfrm>
            <a:off x="623391" y="199673"/>
            <a:ext cx="10911912" cy="285175"/>
            <a:chOff x="623391" y="199673"/>
            <a:chExt cx="10911912" cy="285175"/>
          </a:xfrm>
        </p:grpSpPr>
        <p:sp>
          <p:nvSpPr>
            <p:cNvPr id="5" name="TextBox 4">
              <a:extLst>
                <a:ext uri="{FF2B5EF4-FFF2-40B4-BE49-F238E27FC236}">
                  <a16:creationId xmlns:a16="http://schemas.microsoft.com/office/drawing/2014/main" id="{D21F7ADC-BE66-C12C-EC2A-DF116D4F9D4E}"/>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7" name="TextBox 6">
              <a:extLst>
                <a:ext uri="{FF2B5EF4-FFF2-40B4-BE49-F238E27FC236}">
                  <a16:creationId xmlns:a16="http://schemas.microsoft.com/office/drawing/2014/main" id="{9A2050CC-F7A3-DF2A-FB5A-2F55C290C445}"/>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9" name="Straight Connector 8">
              <a:extLst>
                <a:ext uri="{FF2B5EF4-FFF2-40B4-BE49-F238E27FC236}">
                  <a16:creationId xmlns:a16="http://schemas.microsoft.com/office/drawing/2014/main" id="{62B3B47C-50D1-87CE-41C6-B8641168B2F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503558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17B13A-FEBD-4DFF-8ED4-464F682C9F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98613"/>
            <a:ext cx="7312486" cy="6956613"/>
          </a:xfrm>
          <a:prstGeom prst="rect">
            <a:avLst/>
          </a:prstGeom>
        </p:spPr>
      </p:pic>
      <p:pic>
        <p:nvPicPr>
          <p:cNvPr id="14" name="Picture 13">
            <a:extLst>
              <a:ext uri="{FF2B5EF4-FFF2-40B4-BE49-F238E27FC236}">
                <a16:creationId xmlns:a16="http://schemas.microsoft.com/office/drawing/2014/main" id="{03855CE3-1D11-40F3-B171-DF70E7A125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2145" y="-98614"/>
            <a:ext cx="7389855" cy="6956614"/>
          </a:xfrm>
          <a:prstGeom prst="rect">
            <a:avLst/>
          </a:prstGeom>
        </p:spPr>
      </p:pic>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8613"/>
            <a:ext cx="5639272" cy="6956612"/>
          </a:xfrm>
          <a:prstGeom prst="rect">
            <a:avLst/>
          </a:prstGeom>
        </p:spPr>
      </p:pic>
      <p:grpSp>
        <p:nvGrpSpPr>
          <p:cNvPr id="3" name="Group 2">
            <a:extLst>
              <a:ext uri="{FF2B5EF4-FFF2-40B4-BE49-F238E27FC236}">
                <a16:creationId xmlns:a16="http://schemas.microsoft.com/office/drawing/2014/main" id="{50D8F356-8F21-5EDE-EE8A-A46D5C29E7EA}"/>
              </a:ext>
            </a:extLst>
          </p:cNvPr>
          <p:cNvGrpSpPr/>
          <p:nvPr/>
        </p:nvGrpSpPr>
        <p:grpSpPr>
          <a:xfrm>
            <a:off x="623391" y="199673"/>
            <a:ext cx="10911912" cy="285175"/>
            <a:chOff x="623391" y="199673"/>
            <a:chExt cx="10911912" cy="285175"/>
          </a:xfrm>
        </p:grpSpPr>
        <p:sp>
          <p:nvSpPr>
            <p:cNvPr id="5" name="TextBox 4">
              <a:extLst>
                <a:ext uri="{FF2B5EF4-FFF2-40B4-BE49-F238E27FC236}">
                  <a16:creationId xmlns:a16="http://schemas.microsoft.com/office/drawing/2014/main" id="{D21F7ADC-BE66-C12C-EC2A-DF116D4F9D4E}"/>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7" name="TextBox 6">
              <a:extLst>
                <a:ext uri="{FF2B5EF4-FFF2-40B4-BE49-F238E27FC236}">
                  <a16:creationId xmlns:a16="http://schemas.microsoft.com/office/drawing/2014/main" id="{9A2050CC-F7A3-DF2A-FB5A-2F55C290C445}"/>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9" name="Straight Connector 8">
              <a:extLst>
                <a:ext uri="{FF2B5EF4-FFF2-40B4-BE49-F238E27FC236}">
                  <a16:creationId xmlns:a16="http://schemas.microsoft.com/office/drawing/2014/main" id="{62B3B47C-50D1-87CE-41C6-B8641168B2F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1" name="TextBox 10">
            <a:extLst>
              <a:ext uri="{FF2B5EF4-FFF2-40B4-BE49-F238E27FC236}">
                <a16:creationId xmlns:a16="http://schemas.microsoft.com/office/drawing/2014/main" id="{E4DBA14A-E9C3-466F-9305-CAFBF6E1BEF2}"/>
              </a:ext>
            </a:extLst>
          </p:cNvPr>
          <p:cNvSpPr txBox="1"/>
          <p:nvPr/>
        </p:nvSpPr>
        <p:spPr>
          <a:xfrm>
            <a:off x="608253" y="1627820"/>
            <a:ext cx="3966038" cy="3330464"/>
          </a:xfrm>
          <a:prstGeom prst="rect">
            <a:avLst/>
          </a:prstGeom>
          <a:noFill/>
        </p:spPr>
        <p:txBody>
          <a:bodyPr wrap="square" rtlCol="0">
            <a:spAutoFit/>
          </a:bodyPr>
          <a:lstStyle/>
          <a:p>
            <a:pPr>
              <a:lnSpc>
                <a:spcPct val="107000"/>
              </a:lnSpc>
              <a:spcAft>
                <a:spcPts val="800"/>
              </a:spcAft>
            </a:pPr>
            <a:r>
              <a:rPr lang="en-AU" sz="2400" dirty="0">
                <a:effectLst/>
                <a:latin typeface="Avenir Next LT Pro" panose="020B0504020202020204" pitchFamily="34" charset="0"/>
                <a:ea typeface="Times New Roman" panose="02020603050405020304" pitchFamily="18" charset="0"/>
                <a:cs typeface="Arial" panose="020B0604020202020204" pitchFamily="34" charset="0"/>
              </a:rPr>
              <a:t>“You are free to eat from any tree in the garden but you must not eat from the tree of the knowledge of good and evil, for when you eat from it, you will certainly die.”</a:t>
            </a:r>
            <a:endParaRPr kumimoji="0" lang="en-AU" sz="2400" b="1" u="none" strike="noStrike" kern="1200" cap="none" spc="0" normalizeH="0" baseline="0" noProof="0" dirty="0">
              <a:ln>
                <a:noFill/>
              </a:ln>
              <a:solidFill>
                <a:srgbClr val="0B7544"/>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Genesis 2:17</a:t>
            </a:r>
          </a:p>
        </p:txBody>
      </p:sp>
      <p:sp>
        <p:nvSpPr>
          <p:cNvPr id="12" name="TextBox 11">
            <a:extLst>
              <a:ext uri="{FF2B5EF4-FFF2-40B4-BE49-F238E27FC236}">
                <a16:creationId xmlns:a16="http://schemas.microsoft.com/office/drawing/2014/main" id="{D3998DB7-C880-4E71-8BB2-F826EAC5C9B6}"/>
              </a:ext>
            </a:extLst>
          </p:cNvPr>
          <p:cNvSpPr txBox="1"/>
          <p:nvPr/>
        </p:nvSpPr>
        <p:spPr>
          <a:xfrm>
            <a:off x="608253" y="710186"/>
            <a:ext cx="46085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God</a:t>
            </a:r>
            <a:endParaRPr kumimoji="0" lang="en-AU" sz="32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endParaRPr>
          </a:p>
        </p:txBody>
      </p:sp>
    </p:spTree>
    <p:extLst>
      <p:ext uri="{BB962C8B-B14F-4D97-AF65-F5344CB8AC3E}">
        <p14:creationId xmlns:p14="http://schemas.microsoft.com/office/powerpoint/2010/main" val="2248311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17B13A-FEBD-4DFF-8ED4-464F682C9F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98613"/>
            <a:ext cx="7312486" cy="6956613"/>
          </a:xfrm>
          <a:prstGeom prst="rect">
            <a:avLst/>
          </a:prstGeom>
        </p:spPr>
      </p:pic>
      <p:pic>
        <p:nvPicPr>
          <p:cNvPr id="4" name="Picture 3">
            <a:extLst>
              <a:ext uri="{FF2B5EF4-FFF2-40B4-BE49-F238E27FC236}">
                <a16:creationId xmlns:a16="http://schemas.microsoft.com/office/drawing/2014/main" id="{D1A3681D-2473-410B-B003-B84F92B0E2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4876800" y="-98614"/>
            <a:ext cx="7312486" cy="6956614"/>
          </a:xfrm>
          <a:prstGeom prst="rect">
            <a:avLst/>
          </a:prstGeom>
        </p:spPr>
      </p:pic>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8613"/>
            <a:ext cx="5639272" cy="6956612"/>
          </a:xfrm>
          <a:prstGeom prst="rect">
            <a:avLst/>
          </a:prstGeom>
        </p:spPr>
      </p:pic>
      <p:grpSp>
        <p:nvGrpSpPr>
          <p:cNvPr id="3" name="Group 2">
            <a:extLst>
              <a:ext uri="{FF2B5EF4-FFF2-40B4-BE49-F238E27FC236}">
                <a16:creationId xmlns:a16="http://schemas.microsoft.com/office/drawing/2014/main" id="{50D8F356-8F21-5EDE-EE8A-A46D5C29E7EA}"/>
              </a:ext>
            </a:extLst>
          </p:cNvPr>
          <p:cNvGrpSpPr/>
          <p:nvPr/>
        </p:nvGrpSpPr>
        <p:grpSpPr>
          <a:xfrm>
            <a:off x="623391" y="199673"/>
            <a:ext cx="10911912" cy="285175"/>
            <a:chOff x="623391" y="199673"/>
            <a:chExt cx="10911912" cy="285175"/>
          </a:xfrm>
        </p:grpSpPr>
        <p:sp>
          <p:nvSpPr>
            <p:cNvPr id="5" name="TextBox 4">
              <a:extLst>
                <a:ext uri="{FF2B5EF4-FFF2-40B4-BE49-F238E27FC236}">
                  <a16:creationId xmlns:a16="http://schemas.microsoft.com/office/drawing/2014/main" id="{D21F7ADC-BE66-C12C-EC2A-DF116D4F9D4E}"/>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7" name="TextBox 6">
              <a:extLst>
                <a:ext uri="{FF2B5EF4-FFF2-40B4-BE49-F238E27FC236}">
                  <a16:creationId xmlns:a16="http://schemas.microsoft.com/office/drawing/2014/main" id="{9A2050CC-F7A3-DF2A-FB5A-2F55C290C445}"/>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9" name="Straight Connector 8">
              <a:extLst>
                <a:ext uri="{FF2B5EF4-FFF2-40B4-BE49-F238E27FC236}">
                  <a16:creationId xmlns:a16="http://schemas.microsoft.com/office/drawing/2014/main" id="{62B3B47C-50D1-87CE-41C6-B8641168B2F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58E068BB-5D75-4F80-AE2E-A2E3BE53BF2D}"/>
              </a:ext>
            </a:extLst>
          </p:cNvPr>
          <p:cNvSpPr txBox="1"/>
          <p:nvPr/>
        </p:nvSpPr>
        <p:spPr>
          <a:xfrm>
            <a:off x="651660" y="1624562"/>
            <a:ext cx="3966038" cy="1354602"/>
          </a:xfrm>
          <a:prstGeom prst="rect">
            <a:avLst/>
          </a:prstGeom>
          <a:noFill/>
        </p:spPr>
        <p:txBody>
          <a:bodyPr wrap="square" rtlCol="0">
            <a:spAutoFit/>
          </a:bodyPr>
          <a:lstStyle/>
          <a:p>
            <a:pPr>
              <a:lnSpc>
                <a:spcPct val="107000"/>
              </a:lnSpc>
              <a:spcAft>
                <a:spcPts val="800"/>
              </a:spcAft>
            </a:pPr>
            <a:r>
              <a:rPr lang="en-AU" sz="2400" dirty="0">
                <a:effectLst/>
                <a:latin typeface="Avenir Next LT Pro" panose="020B0504020202020204" pitchFamily="34" charset="0"/>
                <a:ea typeface="Times New Roman" panose="02020603050405020304" pitchFamily="18" charset="0"/>
                <a:cs typeface="Arial" panose="020B0604020202020204" pitchFamily="34" charset="0"/>
              </a:rPr>
              <a:t>“God said we may eat from any tree in the garden”</a:t>
            </a:r>
            <a:endParaRPr kumimoji="0" lang="en-AU" sz="2400" b="1" u="none" strike="noStrike" kern="1200" cap="none" spc="0" normalizeH="0" baseline="0" noProof="0" dirty="0">
              <a:ln>
                <a:noFill/>
              </a:ln>
              <a:solidFill>
                <a:srgbClr val="0B7544"/>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Genesis </a:t>
            </a:r>
            <a:r>
              <a:rPr lang="en-AU" sz="2400" dirty="0">
                <a:solidFill>
                  <a:srgbClr val="10213D"/>
                </a:solidFill>
                <a:latin typeface="Bigshot One" panose="02000503020000020004" pitchFamily="2" charset="77"/>
              </a:rPr>
              <a:t>3:2</a:t>
            </a:r>
            <a:endParaRPr kumimoji="0" lang="en-AU" sz="2400" b="0" u="none" strike="noStrike" kern="1200" cap="none" spc="0" normalizeH="0" baseline="0" noProof="0" dirty="0">
              <a:ln>
                <a:noFill/>
              </a:ln>
              <a:solidFill>
                <a:srgbClr val="10213D"/>
              </a:solidFill>
              <a:effectLst/>
              <a:uLnTx/>
              <a:uFillTx/>
              <a:latin typeface="Bigshot One" panose="02000503020000020004" pitchFamily="2" charset="77"/>
              <a:ea typeface="+mn-ea"/>
              <a:cs typeface="+mn-cs"/>
            </a:endParaRPr>
          </a:p>
        </p:txBody>
      </p:sp>
      <p:sp>
        <p:nvSpPr>
          <p:cNvPr id="14" name="TextBox 13">
            <a:extLst>
              <a:ext uri="{FF2B5EF4-FFF2-40B4-BE49-F238E27FC236}">
                <a16:creationId xmlns:a16="http://schemas.microsoft.com/office/drawing/2014/main" id="{32E98FDB-03A2-46CC-A0D9-196D8F5A6BD1}"/>
              </a:ext>
            </a:extLst>
          </p:cNvPr>
          <p:cNvSpPr txBox="1"/>
          <p:nvPr/>
        </p:nvSpPr>
        <p:spPr>
          <a:xfrm>
            <a:off x="651660" y="706843"/>
            <a:ext cx="46085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Eve</a:t>
            </a:r>
            <a:endParaRPr kumimoji="0" lang="en-AU" sz="32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endParaRPr>
          </a:p>
        </p:txBody>
      </p:sp>
    </p:spTree>
    <p:extLst>
      <p:ext uri="{BB962C8B-B14F-4D97-AF65-F5344CB8AC3E}">
        <p14:creationId xmlns:p14="http://schemas.microsoft.com/office/powerpoint/2010/main" val="2133135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17B13A-FEBD-4DFF-8ED4-464F682C9F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98613"/>
            <a:ext cx="7312486" cy="6956613"/>
          </a:xfrm>
          <a:prstGeom prst="rect">
            <a:avLst/>
          </a:prstGeom>
        </p:spPr>
      </p:pic>
      <p:pic>
        <p:nvPicPr>
          <p:cNvPr id="15" name="Picture 14">
            <a:extLst>
              <a:ext uri="{FF2B5EF4-FFF2-40B4-BE49-F238E27FC236}">
                <a16:creationId xmlns:a16="http://schemas.microsoft.com/office/drawing/2014/main" id="{3A461B07-F20D-42CC-A34D-1622DDA219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91254" y="-98613"/>
            <a:ext cx="7300746" cy="6956612"/>
          </a:xfrm>
          <a:prstGeom prst="rect">
            <a:avLst/>
          </a:prstGeom>
        </p:spPr>
      </p:pic>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8613"/>
            <a:ext cx="5639272" cy="6956612"/>
          </a:xfrm>
          <a:prstGeom prst="rect">
            <a:avLst/>
          </a:prstGeom>
        </p:spPr>
      </p:pic>
      <p:grpSp>
        <p:nvGrpSpPr>
          <p:cNvPr id="3" name="Group 2">
            <a:extLst>
              <a:ext uri="{FF2B5EF4-FFF2-40B4-BE49-F238E27FC236}">
                <a16:creationId xmlns:a16="http://schemas.microsoft.com/office/drawing/2014/main" id="{50D8F356-8F21-5EDE-EE8A-A46D5C29E7EA}"/>
              </a:ext>
            </a:extLst>
          </p:cNvPr>
          <p:cNvGrpSpPr/>
          <p:nvPr/>
        </p:nvGrpSpPr>
        <p:grpSpPr>
          <a:xfrm>
            <a:off x="623391" y="199673"/>
            <a:ext cx="10911912" cy="285175"/>
            <a:chOff x="623391" y="199673"/>
            <a:chExt cx="10911912" cy="285175"/>
          </a:xfrm>
        </p:grpSpPr>
        <p:sp>
          <p:nvSpPr>
            <p:cNvPr id="5" name="TextBox 4">
              <a:extLst>
                <a:ext uri="{FF2B5EF4-FFF2-40B4-BE49-F238E27FC236}">
                  <a16:creationId xmlns:a16="http://schemas.microsoft.com/office/drawing/2014/main" id="{D21F7ADC-BE66-C12C-EC2A-DF116D4F9D4E}"/>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7" name="TextBox 6">
              <a:extLst>
                <a:ext uri="{FF2B5EF4-FFF2-40B4-BE49-F238E27FC236}">
                  <a16:creationId xmlns:a16="http://schemas.microsoft.com/office/drawing/2014/main" id="{9A2050CC-F7A3-DF2A-FB5A-2F55C290C445}"/>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9" name="Straight Connector 8">
              <a:extLst>
                <a:ext uri="{FF2B5EF4-FFF2-40B4-BE49-F238E27FC236}">
                  <a16:creationId xmlns:a16="http://schemas.microsoft.com/office/drawing/2014/main" id="{62B3B47C-50D1-87CE-41C6-B8641168B2F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1" name="TextBox 10">
            <a:extLst>
              <a:ext uri="{FF2B5EF4-FFF2-40B4-BE49-F238E27FC236}">
                <a16:creationId xmlns:a16="http://schemas.microsoft.com/office/drawing/2014/main" id="{2E7BEDF5-CDEC-45F2-BF0D-490D8F9D9E7E}"/>
              </a:ext>
            </a:extLst>
          </p:cNvPr>
          <p:cNvSpPr txBox="1"/>
          <p:nvPr/>
        </p:nvSpPr>
        <p:spPr>
          <a:xfrm>
            <a:off x="623391" y="1618490"/>
            <a:ext cx="3966038" cy="2925481"/>
          </a:xfrm>
          <a:prstGeom prst="rect">
            <a:avLst/>
          </a:prstGeom>
          <a:noFill/>
        </p:spPr>
        <p:txBody>
          <a:bodyPr wrap="square" rtlCol="0">
            <a:spAutoFit/>
          </a:bodyPr>
          <a:lstStyle/>
          <a:p>
            <a:pPr>
              <a:lnSpc>
                <a:spcPct val="107000"/>
              </a:lnSpc>
              <a:spcAft>
                <a:spcPts val="800"/>
              </a:spcAft>
            </a:pPr>
            <a:r>
              <a:rPr lang="en-AU" sz="2400" dirty="0">
                <a:solidFill>
                  <a:srgbClr val="000000"/>
                </a:solidFill>
                <a:effectLst/>
                <a:latin typeface="Avenir Next LT Pro" panose="020B0504020202020204" pitchFamily="34" charset="0"/>
                <a:ea typeface="Times New Roman" panose="02020603050405020304" pitchFamily="18" charset="0"/>
                <a:cs typeface="Arial" panose="020B0604020202020204" pitchFamily="34" charset="0"/>
              </a:rPr>
              <a:t>“You won’t certainly die,” the serpent said to the woman. “For God knows when you eat of it, your eyes will be opened and you will be like God…” </a:t>
            </a:r>
          </a:p>
          <a:p>
            <a:pPr>
              <a:lnSpc>
                <a:spcPct val="107000"/>
              </a:lnSpc>
              <a:spcAft>
                <a:spcPts val="800"/>
              </a:spcAft>
            </a:pPr>
            <a:r>
              <a:rPr kumimoji="0" lang="en-AU" sz="2400" b="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Genesis </a:t>
            </a:r>
            <a:r>
              <a:rPr lang="en-AU" sz="2400" dirty="0">
                <a:solidFill>
                  <a:srgbClr val="10213D"/>
                </a:solidFill>
                <a:latin typeface="Bigshot One" panose="02000503020000020004" pitchFamily="2" charset="77"/>
              </a:rPr>
              <a:t>3:4-5</a:t>
            </a:r>
            <a:endParaRPr kumimoji="0" lang="en-AU" sz="2400" b="0" u="none" strike="noStrike" kern="1200" cap="none" spc="0" normalizeH="0" baseline="0" noProof="0" dirty="0">
              <a:ln>
                <a:noFill/>
              </a:ln>
              <a:solidFill>
                <a:srgbClr val="10213D"/>
              </a:solidFill>
              <a:effectLst/>
              <a:uLnTx/>
              <a:uFillTx/>
              <a:latin typeface="Bigshot One" panose="02000503020000020004" pitchFamily="2" charset="77"/>
              <a:ea typeface="+mn-ea"/>
              <a:cs typeface="+mn-cs"/>
            </a:endParaRPr>
          </a:p>
        </p:txBody>
      </p:sp>
      <p:sp>
        <p:nvSpPr>
          <p:cNvPr id="12" name="TextBox 11">
            <a:extLst>
              <a:ext uri="{FF2B5EF4-FFF2-40B4-BE49-F238E27FC236}">
                <a16:creationId xmlns:a16="http://schemas.microsoft.com/office/drawing/2014/main" id="{CC437462-1EE8-4847-9768-863484A85656}"/>
              </a:ext>
            </a:extLst>
          </p:cNvPr>
          <p:cNvSpPr txBox="1"/>
          <p:nvPr/>
        </p:nvSpPr>
        <p:spPr>
          <a:xfrm>
            <a:off x="623391" y="713555"/>
            <a:ext cx="46085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The Snake</a:t>
            </a:r>
            <a:endParaRPr kumimoji="0" lang="en-AU" sz="32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endParaRPr>
          </a:p>
        </p:txBody>
      </p:sp>
    </p:spTree>
    <p:extLst>
      <p:ext uri="{BB962C8B-B14F-4D97-AF65-F5344CB8AC3E}">
        <p14:creationId xmlns:p14="http://schemas.microsoft.com/office/powerpoint/2010/main" val="3672078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17B13A-FEBD-4DFF-8ED4-464F682C9F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98613"/>
            <a:ext cx="7312486" cy="6956613"/>
          </a:xfrm>
          <a:prstGeom prst="rect">
            <a:avLst/>
          </a:prstGeom>
        </p:spPr>
      </p:pic>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8613"/>
            <a:ext cx="5639272" cy="6956612"/>
          </a:xfrm>
          <a:prstGeom prst="rect">
            <a:avLst/>
          </a:prstGeom>
        </p:spPr>
      </p:pic>
      <p:grpSp>
        <p:nvGrpSpPr>
          <p:cNvPr id="3" name="Group 2">
            <a:extLst>
              <a:ext uri="{FF2B5EF4-FFF2-40B4-BE49-F238E27FC236}">
                <a16:creationId xmlns:a16="http://schemas.microsoft.com/office/drawing/2014/main" id="{50D8F356-8F21-5EDE-EE8A-A46D5C29E7EA}"/>
              </a:ext>
            </a:extLst>
          </p:cNvPr>
          <p:cNvGrpSpPr/>
          <p:nvPr/>
        </p:nvGrpSpPr>
        <p:grpSpPr>
          <a:xfrm>
            <a:off x="623391" y="199673"/>
            <a:ext cx="10911912" cy="285175"/>
            <a:chOff x="623391" y="199673"/>
            <a:chExt cx="10911912" cy="285175"/>
          </a:xfrm>
        </p:grpSpPr>
        <p:sp>
          <p:nvSpPr>
            <p:cNvPr id="5" name="TextBox 4">
              <a:extLst>
                <a:ext uri="{FF2B5EF4-FFF2-40B4-BE49-F238E27FC236}">
                  <a16:creationId xmlns:a16="http://schemas.microsoft.com/office/drawing/2014/main" id="{D21F7ADC-BE66-C12C-EC2A-DF116D4F9D4E}"/>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7" name="TextBox 6">
              <a:extLst>
                <a:ext uri="{FF2B5EF4-FFF2-40B4-BE49-F238E27FC236}">
                  <a16:creationId xmlns:a16="http://schemas.microsoft.com/office/drawing/2014/main" id="{9A2050CC-F7A3-DF2A-FB5A-2F55C290C445}"/>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9" name="Straight Connector 8">
              <a:extLst>
                <a:ext uri="{FF2B5EF4-FFF2-40B4-BE49-F238E27FC236}">
                  <a16:creationId xmlns:a16="http://schemas.microsoft.com/office/drawing/2014/main" id="{62B3B47C-50D1-87CE-41C6-B8641168B2F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03B3E0DD-C641-4A20-8C99-101BA7F1DDCD}"/>
              </a:ext>
            </a:extLst>
          </p:cNvPr>
          <p:cNvSpPr txBox="1"/>
          <p:nvPr/>
        </p:nvSpPr>
        <p:spPr>
          <a:xfrm>
            <a:off x="705034" y="1618489"/>
            <a:ext cx="3966038" cy="2925481"/>
          </a:xfrm>
          <a:prstGeom prst="rect">
            <a:avLst/>
          </a:prstGeom>
          <a:noFill/>
        </p:spPr>
        <p:txBody>
          <a:bodyPr wrap="square" rtlCol="0">
            <a:spAutoFit/>
          </a:bodyPr>
          <a:lstStyle/>
          <a:p>
            <a:pPr>
              <a:lnSpc>
                <a:spcPct val="107000"/>
              </a:lnSpc>
              <a:spcAft>
                <a:spcPts val="800"/>
              </a:spcAft>
            </a:pPr>
            <a:r>
              <a:rPr lang="en-AU" sz="2400" dirty="0">
                <a:solidFill>
                  <a:srgbClr val="000000"/>
                </a:solidFill>
                <a:latin typeface="Avenir Next LT Pro" panose="020B0504020202020204" pitchFamily="34" charset="0"/>
                <a:ea typeface="Times New Roman" panose="02020603050405020304" pitchFamily="18" charset="0"/>
                <a:cs typeface="Arial" panose="020B0604020202020204" pitchFamily="34" charset="0"/>
              </a:rPr>
              <a:t>…when she saw the fruit was good for food and pleasing to the eye and desirable for gaining wisdom, she took some and ate it.</a:t>
            </a:r>
            <a:endParaRPr lang="en-AU" sz="2400" dirty="0">
              <a:solidFill>
                <a:srgbClr val="000000"/>
              </a:solidFill>
              <a:effectLst/>
              <a:latin typeface="Avenir Next LT Pro" panose="020B05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kumimoji="0" lang="en-AU" sz="2400" b="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Genesis </a:t>
            </a:r>
            <a:r>
              <a:rPr lang="en-AU" sz="2400" dirty="0">
                <a:solidFill>
                  <a:srgbClr val="10213D"/>
                </a:solidFill>
                <a:latin typeface="Bigshot One" panose="02000503020000020004" pitchFamily="2" charset="77"/>
              </a:rPr>
              <a:t>3:6</a:t>
            </a:r>
            <a:endParaRPr kumimoji="0" lang="en-AU" sz="2400" b="0" u="none" strike="noStrike" kern="1200" cap="none" spc="0" normalizeH="0" baseline="0" noProof="0" dirty="0">
              <a:ln>
                <a:noFill/>
              </a:ln>
              <a:solidFill>
                <a:srgbClr val="10213D"/>
              </a:solidFill>
              <a:effectLst/>
              <a:uLnTx/>
              <a:uFillTx/>
              <a:latin typeface="Bigshot One" panose="02000503020000020004" pitchFamily="2" charset="77"/>
              <a:ea typeface="+mn-ea"/>
              <a:cs typeface="+mn-cs"/>
            </a:endParaRPr>
          </a:p>
        </p:txBody>
      </p:sp>
    </p:spTree>
    <p:extLst>
      <p:ext uri="{BB962C8B-B14F-4D97-AF65-F5344CB8AC3E}">
        <p14:creationId xmlns:p14="http://schemas.microsoft.com/office/powerpoint/2010/main" val="2834344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17B13A-FEBD-4DFF-8ED4-464F682C9F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98613"/>
            <a:ext cx="7312486" cy="6956613"/>
          </a:xfrm>
          <a:prstGeom prst="rect">
            <a:avLst/>
          </a:prstGeom>
        </p:spPr>
      </p:pic>
      <p:pic>
        <p:nvPicPr>
          <p:cNvPr id="4" name="Picture 3">
            <a:extLst>
              <a:ext uri="{FF2B5EF4-FFF2-40B4-BE49-F238E27FC236}">
                <a16:creationId xmlns:a16="http://schemas.microsoft.com/office/drawing/2014/main" id="{E5C313AD-EDA5-4A6A-B24A-183E70BC35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4941455" y="-117087"/>
            <a:ext cx="7247830" cy="6974804"/>
          </a:xfrm>
          <a:prstGeom prst="rect">
            <a:avLst/>
          </a:prstGeom>
        </p:spPr>
      </p:pic>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8613"/>
            <a:ext cx="5639272" cy="6956612"/>
          </a:xfrm>
          <a:prstGeom prst="rect">
            <a:avLst/>
          </a:prstGeom>
        </p:spPr>
      </p:pic>
      <p:grpSp>
        <p:nvGrpSpPr>
          <p:cNvPr id="3" name="Group 2">
            <a:extLst>
              <a:ext uri="{FF2B5EF4-FFF2-40B4-BE49-F238E27FC236}">
                <a16:creationId xmlns:a16="http://schemas.microsoft.com/office/drawing/2014/main" id="{50D8F356-8F21-5EDE-EE8A-A46D5C29E7EA}"/>
              </a:ext>
            </a:extLst>
          </p:cNvPr>
          <p:cNvGrpSpPr/>
          <p:nvPr/>
        </p:nvGrpSpPr>
        <p:grpSpPr>
          <a:xfrm>
            <a:off x="623391" y="199673"/>
            <a:ext cx="10911912" cy="285175"/>
            <a:chOff x="623391" y="199673"/>
            <a:chExt cx="10911912" cy="285175"/>
          </a:xfrm>
        </p:grpSpPr>
        <p:sp>
          <p:nvSpPr>
            <p:cNvPr id="5" name="TextBox 4">
              <a:extLst>
                <a:ext uri="{FF2B5EF4-FFF2-40B4-BE49-F238E27FC236}">
                  <a16:creationId xmlns:a16="http://schemas.microsoft.com/office/drawing/2014/main" id="{D21F7ADC-BE66-C12C-EC2A-DF116D4F9D4E}"/>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7" name="TextBox 6">
              <a:extLst>
                <a:ext uri="{FF2B5EF4-FFF2-40B4-BE49-F238E27FC236}">
                  <a16:creationId xmlns:a16="http://schemas.microsoft.com/office/drawing/2014/main" id="{9A2050CC-F7A3-DF2A-FB5A-2F55C290C445}"/>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9" name="Straight Connector 8">
              <a:extLst>
                <a:ext uri="{FF2B5EF4-FFF2-40B4-BE49-F238E27FC236}">
                  <a16:creationId xmlns:a16="http://schemas.microsoft.com/office/drawing/2014/main" id="{62B3B47C-50D1-87CE-41C6-B8641168B2F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1" name="TextBox 10">
            <a:extLst>
              <a:ext uri="{FF2B5EF4-FFF2-40B4-BE49-F238E27FC236}">
                <a16:creationId xmlns:a16="http://schemas.microsoft.com/office/drawing/2014/main" id="{3EDEAF45-779A-47A5-B4F5-017ECD5418D0}"/>
              </a:ext>
            </a:extLst>
          </p:cNvPr>
          <p:cNvSpPr txBox="1"/>
          <p:nvPr/>
        </p:nvSpPr>
        <p:spPr>
          <a:xfrm>
            <a:off x="623391" y="2536594"/>
            <a:ext cx="460851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dirty="0">
                <a:effectLst/>
                <a:latin typeface="Bigshot One" panose="02000503020000020004" pitchFamily="2" charset="0"/>
                <a:ea typeface="Times New Roman" panose="02020603050405020304" pitchFamily="18" charset="0"/>
                <a:cs typeface="Arial" panose="020B0604020202020204" pitchFamily="34" charset="0"/>
              </a:rPr>
              <a:t>The Tree of the Knowledge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3200" dirty="0">
                <a:effectLst/>
                <a:latin typeface="Bigshot One" panose="02000503020000020004" pitchFamily="2" charset="0"/>
                <a:ea typeface="Times New Roman" panose="02020603050405020304" pitchFamily="18" charset="0"/>
                <a:cs typeface="Arial" panose="020B0604020202020204" pitchFamily="34" charset="0"/>
              </a:rPr>
              <a:t>Good and Evil</a:t>
            </a:r>
            <a:endParaRPr kumimoji="0" lang="en-AU" sz="3200" b="0" u="none" strike="noStrike" kern="1200" cap="none" spc="0" normalizeH="0" baseline="0" noProof="0" dirty="0">
              <a:ln>
                <a:noFill/>
              </a:ln>
              <a:solidFill>
                <a:srgbClr val="10213D"/>
              </a:solidFill>
              <a:effectLst/>
              <a:uLnTx/>
              <a:uFillTx/>
              <a:latin typeface="Bigshot One" panose="02000503020000020004" pitchFamily="2" charset="0"/>
            </a:endParaRPr>
          </a:p>
        </p:txBody>
      </p:sp>
    </p:spTree>
    <p:extLst>
      <p:ext uri="{BB962C8B-B14F-4D97-AF65-F5344CB8AC3E}">
        <p14:creationId xmlns:p14="http://schemas.microsoft.com/office/powerpoint/2010/main" val="3502656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group of people sitting at a table eating food&#10;&#10;Description automatically generated">
            <a:extLst>
              <a:ext uri="{FF2B5EF4-FFF2-40B4-BE49-F238E27FC236}">
                <a16:creationId xmlns:a16="http://schemas.microsoft.com/office/drawing/2014/main" id="{1ED4641E-7BF2-631E-309E-07D320742B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41615" y="0"/>
            <a:ext cx="7479121" cy="6858001"/>
          </a:xfrm>
          <a:prstGeom prst="rect">
            <a:avLst/>
          </a:prstGeom>
        </p:spPr>
      </p:pic>
      <p:pic>
        <p:nvPicPr>
          <p:cNvPr id="11" name="Picture 10" descr="A piece of paper with a black background&#10;&#10;Description automatically generated">
            <a:extLst>
              <a:ext uri="{FF2B5EF4-FFF2-40B4-BE49-F238E27FC236}">
                <a16:creationId xmlns:a16="http://schemas.microsoft.com/office/drawing/2014/main" id="{A48A044A-0175-412E-B02A-A0703840C6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331"/>
            <a:ext cx="6329487" cy="6849138"/>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3391" y="4077072"/>
            <a:ext cx="4536505" cy="120032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To 4 unique meals over 4 weeks exploring 4 big ideas about God around the table.</a:t>
            </a:r>
          </a:p>
        </p:txBody>
      </p:sp>
      <p:sp>
        <p:nvSpPr>
          <p:cNvPr id="6" name="TextBox 5">
            <a:extLst>
              <a:ext uri="{FF2B5EF4-FFF2-40B4-BE49-F238E27FC236}">
                <a16:creationId xmlns:a16="http://schemas.microsoft.com/office/drawing/2014/main" id="{CA08AF77-39C2-69EC-F2EC-A8E2ED2F9A90}"/>
              </a:ext>
            </a:extLst>
          </p:cNvPr>
          <p:cNvSpPr txBox="1"/>
          <p:nvPr/>
        </p:nvSpPr>
        <p:spPr>
          <a:xfrm>
            <a:off x="551384" y="2811682"/>
            <a:ext cx="5984857" cy="132343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8000" b="0" i="0" u="none" strike="noStrike" kern="1200" cap="none" spc="0" normalizeH="0" baseline="0" noProof="0" dirty="0">
                <a:ln>
                  <a:noFill/>
                </a:ln>
                <a:solidFill>
                  <a:srgbClr val="EE896A"/>
                </a:solidFill>
                <a:effectLst/>
                <a:uLnTx/>
                <a:uFillTx/>
                <a:latin typeface="Bigshot One" panose="02000503020000020004" pitchFamily="2" charset="77"/>
                <a:ea typeface="+mn-ea"/>
                <a:cs typeface="+mn-cs"/>
              </a:rPr>
              <a:t>Welcome!</a:t>
            </a:r>
          </a:p>
        </p:txBody>
      </p:sp>
      <p:pic>
        <p:nvPicPr>
          <p:cNvPr id="35" name="Picture 34" descr="A pattern of bananas on a pink background&#10;&#10;Description automatically generated">
            <a:extLst>
              <a:ext uri="{FF2B5EF4-FFF2-40B4-BE49-F238E27FC236}">
                <a16:creationId xmlns:a16="http://schemas.microsoft.com/office/drawing/2014/main" id="{329D348B-6D90-7167-8779-81045B5015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757587">
            <a:off x="-191911" y="-6617287"/>
            <a:ext cx="6324191" cy="9249387"/>
          </a:xfrm>
          <a:prstGeom prst="rect">
            <a:avLst/>
          </a:prstGeom>
        </p:spPr>
      </p:pic>
    </p:spTree>
    <p:extLst>
      <p:ext uri="{BB962C8B-B14F-4D97-AF65-F5344CB8AC3E}">
        <p14:creationId xmlns:p14="http://schemas.microsoft.com/office/powerpoint/2010/main" val="3490346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17B13A-FEBD-4DFF-8ED4-464F682C9F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98613"/>
            <a:ext cx="7312486" cy="6956613"/>
          </a:xfrm>
          <a:prstGeom prst="rect">
            <a:avLst/>
          </a:prstGeom>
        </p:spPr>
      </p:pic>
      <p:pic>
        <p:nvPicPr>
          <p:cNvPr id="14" name="Picture 13">
            <a:extLst>
              <a:ext uri="{FF2B5EF4-FFF2-40B4-BE49-F238E27FC236}">
                <a16:creationId xmlns:a16="http://schemas.microsoft.com/office/drawing/2014/main" id="{E35ED472-7230-414A-BC17-8534FE058D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4941455" y="-117087"/>
            <a:ext cx="7247830" cy="6974804"/>
          </a:xfrm>
          <a:prstGeom prst="rect">
            <a:avLst/>
          </a:prstGeom>
        </p:spPr>
      </p:pic>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8613"/>
            <a:ext cx="5639272" cy="6956612"/>
          </a:xfrm>
          <a:prstGeom prst="rect">
            <a:avLst/>
          </a:prstGeom>
        </p:spPr>
      </p:pic>
      <p:grpSp>
        <p:nvGrpSpPr>
          <p:cNvPr id="3" name="Group 2">
            <a:extLst>
              <a:ext uri="{FF2B5EF4-FFF2-40B4-BE49-F238E27FC236}">
                <a16:creationId xmlns:a16="http://schemas.microsoft.com/office/drawing/2014/main" id="{50D8F356-8F21-5EDE-EE8A-A46D5C29E7EA}"/>
              </a:ext>
            </a:extLst>
          </p:cNvPr>
          <p:cNvGrpSpPr/>
          <p:nvPr/>
        </p:nvGrpSpPr>
        <p:grpSpPr>
          <a:xfrm>
            <a:off x="623391" y="199673"/>
            <a:ext cx="10911912" cy="285175"/>
            <a:chOff x="623391" y="199673"/>
            <a:chExt cx="10911912" cy="285175"/>
          </a:xfrm>
        </p:grpSpPr>
        <p:sp>
          <p:nvSpPr>
            <p:cNvPr id="5" name="TextBox 4">
              <a:extLst>
                <a:ext uri="{FF2B5EF4-FFF2-40B4-BE49-F238E27FC236}">
                  <a16:creationId xmlns:a16="http://schemas.microsoft.com/office/drawing/2014/main" id="{D21F7ADC-BE66-C12C-EC2A-DF116D4F9D4E}"/>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7" name="TextBox 6">
              <a:extLst>
                <a:ext uri="{FF2B5EF4-FFF2-40B4-BE49-F238E27FC236}">
                  <a16:creationId xmlns:a16="http://schemas.microsoft.com/office/drawing/2014/main" id="{9A2050CC-F7A3-DF2A-FB5A-2F55C290C445}"/>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9" name="Straight Connector 8">
              <a:extLst>
                <a:ext uri="{FF2B5EF4-FFF2-40B4-BE49-F238E27FC236}">
                  <a16:creationId xmlns:a16="http://schemas.microsoft.com/office/drawing/2014/main" id="{62B3B47C-50D1-87CE-41C6-B8641168B2F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FA625839-D301-46F8-B08C-2D37D96078A5}"/>
              </a:ext>
            </a:extLst>
          </p:cNvPr>
          <p:cNvSpPr txBox="1"/>
          <p:nvPr/>
        </p:nvSpPr>
        <p:spPr>
          <a:xfrm>
            <a:off x="705034" y="1627820"/>
            <a:ext cx="3966038" cy="2530308"/>
          </a:xfrm>
          <a:prstGeom prst="rect">
            <a:avLst/>
          </a:prstGeom>
          <a:noFill/>
        </p:spPr>
        <p:txBody>
          <a:bodyPr wrap="square" rtlCol="0">
            <a:spAutoFit/>
          </a:bodyPr>
          <a:lstStyle/>
          <a:p>
            <a:pPr>
              <a:lnSpc>
                <a:spcPct val="107000"/>
              </a:lnSpc>
              <a:spcAft>
                <a:spcPts val="800"/>
              </a:spcAft>
            </a:pPr>
            <a:r>
              <a:rPr lang="en-AU" sz="2400" dirty="0">
                <a:solidFill>
                  <a:srgbClr val="000000"/>
                </a:solidFill>
                <a:effectLst/>
                <a:latin typeface="Avenir Next LT Pro" panose="020B0504020202020204" pitchFamily="34" charset="0"/>
                <a:ea typeface="Times New Roman" panose="02020603050405020304" pitchFamily="18" charset="0"/>
                <a:cs typeface="Arial" panose="020B0604020202020204" pitchFamily="34" charset="0"/>
              </a:rPr>
              <a:t>“For God knows when you eat of it, your eyes will be opened and you will be like God, knowing good and evil.” </a:t>
            </a:r>
          </a:p>
          <a:p>
            <a:pPr>
              <a:lnSpc>
                <a:spcPct val="107000"/>
              </a:lnSpc>
              <a:spcAft>
                <a:spcPts val="800"/>
              </a:spcAft>
            </a:pPr>
            <a:r>
              <a:rPr kumimoji="0" lang="en-AU" sz="2400" b="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Genesis </a:t>
            </a:r>
            <a:r>
              <a:rPr lang="en-AU" sz="2400" dirty="0">
                <a:solidFill>
                  <a:srgbClr val="10213D"/>
                </a:solidFill>
                <a:latin typeface="Bigshot One" panose="02000503020000020004" pitchFamily="2" charset="77"/>
              </a:rPr>
              <a:t>3:5</a:t>
            </a:r>
            <a:endParaRPr kumimoji="0" lang="en-AU" sz="2400" b="0" u="none" strike="noStrike" kern="1200" cap="none" spc="0" normalizeH="0" baseline="0" noProof="0" dirty="0">
              <a:ln>
                <a:noFill/>
              </a:ln>
              <a:solidFill>
                <a:srgbClr val="10213D"/>
              </a:solidFill>
              <a:effectLst/>
              <a:uLnTx/>
              <a:uFillTx/>
              <a:latin typeface="Bigshot One" panose="02000503020000020004" pitchFamily="2" charset="77"/>
              <a:ea typeface="+mn-ea"/>
              <a:cs typeface="+mn-cs"/>
            </a:endParaRPr>
          </a:p>
        </p:txBody>
      </p:sp>
      <p:sp>
        <p:nvSpPr>
          <p:cNvPr id="12" name="TextBox 11">
            <a:extLst>
              <a:ext uri="{FF2B5EF4-FFF2-40B4-BE49-F238E27FC236}">
                <a16:creationId xmlns:a16="http://schemas.microsoft.com/office/drawing/2014/main" id="{02A37DB0-9819-4682-AF1B-2E35B8F12040}"/>
              </a:ext>
            </a:extLst>
          </p:cNvPr>
          <p:cNvSpPr txBox="1"/>
          <p:nvPr/>
        </p:nvSpPr>
        <p:spPr>
          <a:xfrm>
            <a:off x="705034" y="706843"/>
            <a:ext cx="46085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The Snake</a:t>
            </a:r>
            <a:endParaRPr kumimoji="0" lang="en-AU" sz="32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endParaRPr>
          </a:p>
        </p:txBody>
      </p:sp>
    </p:spTree>
    <p:extLst>
      <p:ext uri="{BB962C8B-B14F-4D97-AF65-F5344CB8AC3E}">
        <p14:creationId xmlns:p14="http://schemas.microsoft.com/office/powerpoint/2010/main" val="1281072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C2A038-B031-1EAD-F9F7-8FB1352552D5}"/>
              </a:ext>
            </a:extLst>
          </p:cNvPr>
          <p:cNvSpPr txBox="1"/>
          <p:nvPr/>
        </p:nvSpPr>
        <p:spPr>
          <a:xfrm>
            <a:off x="2711623" y="1854034"/>
            <a:ext cx="67687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Alienated from </a:t>
            </a:r>
            <a:r>
              <a:rPr kumimoji="0" lang="en-AU" sz="3600" b="0" i="0" u="none" strike="noStrike" kern="1200" cap="none" spc="0" normalizeH="0" baseline="0" noProof="0" dirty="0">
                <a:ln>
                  <a:noFill/>
                </a:ln>
                <a:solidFill>
                  <a:srgbClr val="FF8400"/>
                </a:solidFill>
                <a:effectLst/>
                <a:uLnTx/>
                <a:uFillTx/>
                <a:latin typeface="Bigshot One" panose="02000503020000020004" pitchFamily="2" charset="77"/>
                <a:ea typeface="+mn-ea"/>
                <a:cs typeface="+mn-cs"/>
              </a:rPr>
              <a:t>each other</a:t>
            </a: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2793455"/>
            <a:ext cx="7232784" cy="2152192"/>
          </a:xfrm>
          <a:prstGeom prst="rect">
            <a:avLst/>
          </a:prstGeom>
          <a:noFill/>
        </p:spPr>
        <p:txBody>
          <a:bodyPr wrap="square" rtlCol="0">
            <a:spAutoFit/>
          </a:bodyPr>
          <a:lstStyle/>
          <a:p>
            <a:pPr>
              <a:lnSpc>
                <a:spcPct val="107000"/>
              </a:lnSpc>
              <a:spcAft>
                <a:spcPts val="800"/>
              </a:spcAft>
            </a:pPr>
            <a:r>
              <a:rPr lang="en-AU" sz="2400" dirty="0">
                <a:solidFill>
                  <a:srgbClr val="F1E5CD"/>
                </a:solidFill>
                <a:effectLst/>
                <a:latin typeface="Avenir Next LT Pro" panose="020B0504020202020204" pitchFamily="34" charset="0"/>
                <a:ea typeface="Times New Roman" panose="02020603050405020304" pitchFamily="18" charset="0"/>
                <a:cs typeface="Arial" panose="020B0604020202020204" pitchFamily="34" charset="0"/>
              </a:rPr>
              <a:t>Then the eyes of both of them were opened, and they realised that they were naked; so they sewed fig leaves together and made coverings for themselves. </a:t>
            </a:r>
            <a:endParaRPr lang="en-AU" sz="2400" dirty="0">
              <a:solidFill>
                <a:srgbClr val="F1E5CD"/>
              </a:solidFill>
              <a:latin typeface="Avenir Next LT Pro" panose="020B05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AU" sz="2400" dirty="0">
                <a:solidFill>
                  <a:srgbClr val="F1E5CD"/>
                </a:solidFill>
                <a:effectLst/>
                <a:latin typeface="Bigshot One" panose="02000503020000020004" pitchFamily="2" charset="0"/>
                <a:ea typeface="Times New Roman" panose="02020603050405020304" pitchFamily="18" charset="0"/>
                <a:cs typeface="Arial" panose="020B0604020202020204" pitchFamily="34" charset="0"/>
              </a:rPr>
              <a:t>Genesis 3:7</a:t>
            </a:r>
            <a:endParaRPr lang="en-AU" sz="2400" dirty="0">
              <a:solidFill>
                <a:srgbClr val="F1E5CD"/>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561905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C2A038-B031-1EAD-F9F7-8FB1352552D5}"/>
              </a:ext>
            </a:extLst>
          </p:cNvPr>
          <p:cNvSpPr txBox="1"/>
          <p:nvPr/>
        </p:nvSpPr>
        <p:spPr>
          <a:xfrm>
            <a:off x="2711623" y="1854034"/>
            <a:ext cx="67687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Alienated from </a:t>
            </a:r>
            <a:r>
              <a:rPr lang="en-AU" sz="3600" dirty="0">
                <a:solidFill>
                  <a:srgbClr val="FF8400"/>
                </a:solidFill>
                <a:latin typeface="Bigshot One" panose="02000503020000020004" pitchFamily="2" charset="77"/>
              </a:rPr>
              <a:t>God</a:t>
            </a:r>
            <a:endParaRPr kumimoji="0" lang="en-AU" sz="3600" b="0" i="0" u="none" strike="noStrike" kern="1200" cap="none" spc="0" normalizeH="0" baseline="0" noProof="0" dirty="0">
              <a:ln>
                <a:noFill/>
              </a:ln>
              <a:solidFill>
                <a:srgbClr val="FF8400"/>
              </a:solidFill>
              <a:effectLst/>
              <a:uLnTx/>
              <a:uFillTx/>
              <a:latin typeface="Bigshot One" panose="02000503020000020004" pitchFamily="2" charset="77"/>
              <a:ea typeface="+mn-ea"/>
              <a:cs typeface="+mn-cs"/>
            </a:endParaRP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2800637"/>
            <a:ext cx="7232784" cy="2544671"/>
          </a:xfrm>
          <a:prstGeom prst="rect">
            <a:avLst/>
          </a:prstGeom>
          <a:noFill/>
        </p:spPr>
        <p:txBody>
          <a:bodyPr wrap="square" rtlCol="0">
            <a:spAutoFit/>
          </a:bodyPr>
          <a:lstStyle/>
          <a:p>
            <a:pPr>
              <a:lnSpc>
                <a:spcPct val="107000"/>
              </a:lnSpc>
              <a:spcAft>
                <a:spcPts val="800"/>
              </a:spcAft>
            </a:pPr>
            <a:r>
              <a:rPr lang="en-AU" sz="2400" dirty="0">
                <a:solidFill>
                  <a:srgbClr val="F1E5CD"/>
                </a:solidFill>
                <a:effectLst/>
                <a:latin typeface="Avenir Next LT Pro" panose="020B0504020202020204" pitchFamily="34" charset="0"/>
                <a:ea typeface="Times New Roman" panose="02020603050405020304" pitchFamily="18" charset="0"/>
                <a:cs typeface="Arial" panose="020B0604020202020204" pitchFamily="34" charset="0"/>
              </a:rPr>
              <a:t>Then the man and his wife heard the sound of the LORD God as he was walking in the garden in the cool of the day, and they hid from the LORD God among the trees of the garden. But the LORD God called out to the man, </a:t>
            </a:r>
            <a:r>
              <a:rPr lang="en-AU" sz="2400" b="1" i="1" dirty="0">
                <a:solidFill>
                  <a:srgbClr val="F1E5CD"/>
                </a:solidFill>
                <a:effectLst/>
                <a:latin typeface="Avenir Next LT Pro" panose="020B0504020202020204" pitchFamily="34" charset="0"/>
                <a:ea typeface="Times New Roman" panose="02020603050405020304" pitchFamily="18" charset="0"/>
                <a:cs typeface="Arial" panose="020B0604020202020204" pitchFamily="34" charset="0"/>
              </a:rPr>
              <a:t>‘Where are you?’” </a:t>
            </a:r>
            <a:endParaRPr lang="en-AU" sz="2400" b="1" i="1" dirty="0">
              <a:solidFill>
                <a:srgbClr val="F1E5CD"/>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2400" dirty="0">
                <a:solidFill>
                  <a:srgbClr val="F1E5CD"/>
                </a:solidFill>
                <a:effectLst/>
                <a:latin typeface="Bigshot One" panose="02000503020000020004" pitchFamily="2" charset="0"/>
                <a:ea typeface="Times New Roman" panose="02020603050405020304" pitchFamily="18" charset="0"/>
                <a:cs typeface="Arial" panose="020B0604020202020204" pitchFamily="34" charset="0"/>
              </a:rPr>
              <a:t>Genesis 3:8-9</a:t>
            </a:r>
            <a:endParaRPr lang="en-AU" sz="2400" dirty="0">
              <a:solidFill>
                <a:srgbClr val="F1E5CD"/>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174370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C2A038-B031-1EAD-F9F7-8FB1352552D5}"/>
              </a:ext>
            </a:extLst>
          </p:cNvPr>
          <p:cNvSpPr txBox="1"/>
          <p:nvPr/>
        </p:nvSpPr>
        <p:spPr>
          <a:xfrm>
            <a:off x="2711623" y="1854034"/>
            <a:ext cx="67687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Alienated from </a:t>
            </a:r>
            <a:r>
              <a:rPr kumimoji="0" lang="en-AU" sz="3600" b="0" i="0" u="none" strike="noStrike" kern="1200" cap="none" spc="0" normalizeH="0" baseline="0" noProof="0" dirty="0">
                <a:ln>
                  <a:noFill/>
                </a:ln>
                <a:solidFill>
                  <a:srgbClr val="FF8400"/>
                </a:solidFill>
                <a:effectLst/>
                <a:uLnTx/>
                <a:uFillTx/>
                <a:latin typeface="Bigshot One" panose="02000503020000020004" pitchFamily="2" charset="77"/>
                <a:ea typeface="+mn-ea"/>
                <a:cs typeface="+mn-cs"/>
              </a:rPr>
              <a:t>Creation</a:t>
            </a: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2800637"/>
            <a:ext cx="7232784" cy="1754326"/>
          </a:xfrm>
          <a:prstGeom prst="rect">
            <a:avLst/>
          </a:prstGeom>
          <a:noFill/>
        </p:spPr>
        <p:txBody>
          <a:bodyPr wrap="square" rtlCol="0">
            <a:spAutoFit/>
          </a:bodyPr>
          <a:lstStyle/>
          <a:p>
            <a:pPr>
              <a:lnSpc>
                <a:spcPct val="107000"/>
              </a:lnSpc>
              <a:spcAft>
                <a:spcPts val="800"/>
              </a:spcAft>
            </a:pPr>
            <a:r>
              <a:rPr lang="en-AU" sz="2400" dirty="0">
                <a:solidFill>
                  <a:srgbClr val="F1E5CD"/>
                </a:solidFill>
                <a:effectLst/>
                <a:latin typeface="Avenir Next LT Pro" panose="020B0504020202020204" pitchFamily="34" charset="0"/>
                <a:ea typeface="Calibri" panose="020F0502020204030204" pitchFamily="34" charset="0"/>
                <a:cs typeface="Arial" panose="020B0604020202020204" pitchFamily="34" charset="0"/>
              </a:rPr>
              <a:t>“Cursed is the ground because of you; through painful toil you will eat food from it all the days of your life.” </a:t>
            </a:r>
          </a:p>
          <a:p>
            <a:pPr>
              <a:lnSpc>
                <a:spcPct val="107000"/>
              </a:lnSpc>
              <a:spcAft>
                <a:spcPts val="800"/>
              </a:spcAft>
            </a:pPr>
            <a:r>
              <a:rPr lang="en-AU" sz="2400" dirty="0">
                <a:solidFill>
                  <a:srgbClr val="F1E5CD"/>
                </a:solidFill>
                <a:effectLst/>
                <a:latin typeface="Bigshot One" panose="02000503020000020004" pitchFamily="2" charset="0"/>
                <a:ea typeface="Times New Roman" panose="02020603050405020304" pitchFamily="18" charset="0"/>
                <a:cs typeface="Arial" panose="020B0604020202020204" pitchFamily="34" charset="0"/>
              </a:rPr>
              <a:t>Genesis 3:17</a:t>
            </a:r>
            <a:endParaRPr lang="en-AU" sz="2400" dirty="0">
              <a:solidFill>
                <a:srgbClr val="F1E5CD"/>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1601030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C2A038-B031-1EAD-F9F7-8FB1352552D5}"/>
              </a:ext>
            </a:extLst>
          </p:cNvPr>
          <p:cNvSpPr txBox="1"/>
          <p:nvPr/>
        </p:nvSpPr>
        <p:spPr>
          <a:xfrm>
            <a:off x="2711623" y="1854034"/>
            <a:ext cx="67687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FF8400"/>
                </a:solidFill>
                <a:effectLst/>
                <a:uLnTx/>
                <a:uFillTx/>
                <a:latin typeface="Bigshot One" panose="02000503020000020004" pitchFamily="2" charset="77"/>
                <a:ea typeface="+mn-ea"/>
                <a:cs typeface="+mn-cs"/>
              </a:rPr>
              <a:t>Death…</a:t>
            </a: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2800637"/>
            <a:ext cx="7232784" cy="2544671"/>
          </a:xfrm>
          <a:prstGeom prst="rect">
            <a:avLst/>
          </a:prstGeom>
          <a:noFill/>
        </p:spPr>
        <p:txBody>
          <a:bodyPr wrap="square" rtlCol="0">
            <a:spAutoFit/>
          </a:bodyPr>
          <a:lstStyle/>
          <a:p>
            <a:pPr>
              <a:lnSpc>
                <a:spcPct val="107000"/>
              </a:lnSpc>
              <a:spcAft>
                <a:spcPts val="800"/>
              </a:spcAft>
            </a:pPr>
            <a:r>
              <a:rPr lang="en-AU" sz="2400" dirty="0">
                <a:solidFill>
                  <a:srgbClr val="F1E5CD"/>
                </a:solidFill>
                <a:effectLst/>
                <a:latin typeface="Avenir Next LT Pro" panose="020B0504020202020204" pitchFamily="34" charset="0"/>
                <a:ea typeface="Times New Roman" panose="02020603050405020304" pitchFamily="18" charset="0"/>
                <a:cs typeface="Arial" panose="020B0604020202020204" pitchFamily="34" charset="0"/>
              </a:rPr>
              <a:t>And the LORD God said, “The man has now become like one of us, knowing good and evil. He must not be allowed to reach out his hand and take also from the tree of life and eat and live forever.” </a:t>
            </a:r>
          </a:p>
          <a:p>
            <a:pPr>
              <a:lnSpc>
                <a:spcPct val="107000"/>
              </a:lnSpc>
              <a:spcAft>
                <a:spcPts val="800"/>
              </a:spcAft>
            </a:pPr>
            <a:r>
              <a:rPr lang="en-AU" sz="2400" dirty="0">
                <a:solidFill>
                  <a:srgbClr val="F1E5CD"/>
                </a:solidFill>
                <a:effectLst/>
                <a:latin typeface="Bigshot One" panose="02000503020000020004" pitchFamily="2" charset="0"/>
                <a:ea typeface="Times New Roman" panose="02020603050405020304" pitchFamily="18" charset="0"/>
                <a:cs typeface="Arial" panose="020B0604020202020204" pitchFamily="34" charset="0"/>
              </a:rPr>
              <a:t>Genesis 3:22</a:t>
            </a:r>
            <a:endParaRPr lang="en-AU" sz="2400" dirty="0">
              <a:solidFill>
                <a:srgbClr val="F1E5CD"/>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593209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C2A038-B031-1EAD-F9F7-8FB1352552D5}"/>
              </a:ext>
            </a:extLst>
          </p:cNvPr>
          <p:cNvSpPr txBox="1"/>
          <p:nvPr/>
        </p:nvSpPr>
        <p:spPr>
          <a:xfrm>
            <a:off x="2642517" y="2687752"/>
            <a:ext cx="67687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“…a race to whom something happened.”</a:t>
            </a:r>
          </a:p>
        </p:txBody>
      </p:sp>
      <p:sp>
        <p:nvSpPr>
          <p:cNvPr id="6" name="TextBox 5">
            <a:extLst>
              <a:ext uri="{FF2B5EF4-FFF2-40B4-BE49-F238E27FC236}">
                <a16:creationId xmlns:a16="http://schemas.microsoft.com/office/drawing/2014/main" id="{A5694D35-749D-29E4-552A-8C5C65FA1847}"/>
              </a:ext>
            </a:extLst>
          </p:cNvPr>
          <p:cNvSpPr txBox="1"/>
          <p:nvPr/>
        </p:nvSpPr>
        <p:spPr>
          <a:xfrm>
            <a:off x="657083" y="4077072"/>
            <a:ext cx="107202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Jean-Paul </a:t>
            </a:r>
            <a:r>
              <a:rPr kumimoji="0" lang="en-AU" sz="2000" b="0" i="0" u="none" strike="noStrike" kern="1200" cap="none" spc="0" normalizeH="0" baseline="0" noProof="0" dirty="0" err="1">
                <a:ln>
                  <a:noFill/>
                </a:ln>
                <a:solidFill>
                  <a:srgbClr val="F1E5CD"/>
                </a:solidFill>
                <a:effectLst/>
                <a:uLnTx/>
                <a:uFillTx/>
                <a:latin typeface="Avenir Next LT Pro" panose="020B0504020202020204" pitchFamily="34" charset="0"/>
                <a:ea typeface="+mn-ea"/>
                <a:cs typeface="+mn-cs"/>
              </a:rPr>
              <a:t>Satre</a:t>
            </a:r>
            <a:r>
              <a:rPr kumimoji="0" lang="en-AU" sz="20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 </a:t>
            </a: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022146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59F0A3-3BE1-4228-8706-3958069BDA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79601"/>
            <a:ext cx="12192000" cy="9217199"/>
          </a:xfrm>
          <a:prstGeom prst="rect">
            <a:avLst/>
          </a:prstGeom>
        </p:spPr>
      </p:pic>
      <p:pic>
        <p:nvPicPr>
          <p:cNvPr id="7" name="Picture 6" descr="An orange rectangular object with black background&#10;&#10;Description automatically generated">
            <a:extLst>
              <a:ext uri="{FF2B5EF4-FFF2-40B4-BE49-F238E27FC236}">
                <a16:creationId xmlns:a16="http://schemas.microsoft.com/office/drawing/2014/main" id="{05717787-19DD-E1FE-DA9D-495CC5074E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143900" y="937465"/>
            <a:ext cx="5904201" cy="12192000"/>
          </a:xfrm>
          <a:prstGeom prst="rect">
            <a:avLst/>
          </a:prstGeom>
        </p:spPr>
      </p:pic>
      <p:pic>
        <p:nvPicPr>
          <p:cNvPr id="10" name="Picture 9" descr="A blue and orange fish pattern&#10;&#10;Description automatically generated">
            <a:extLst>
              <a:ext uri="{FF2B5EF4-FFF2-40B4-BE49-F238E27FC236}">
                <a16:creationId xmlns:a16="http://schemas.microsoft.com/office/drawing/2014/main" id="{C0496D81-7388-7854-A9AA-0168BC1754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5178" y="4081364"/>
            <a:ext cx="3027099" cy="5185794"/>
          </a:xfrm>
          <a:prstGeom prst="rect">
            <a:avLst/>
          </a:prstGeom>
        </p:spPr>
      </p:pic>
      <p:sp>
        <p:nvSpPr>
          <p:cNvPr id="8" name="TextBox 7">
            <a:extLst>
              <a:ext uri="{FF2B5EF4-FFF2-40B4-BE49-F238E27FC236}">
                <a16:creationId xmlns:a16="http://schemas.microsoft.com/office/drawing/2014/main" id="{469BC6FE-4A7D-4DA2-B251-16B4CCBFA24F}"/>
              </a:ext>
            </a:extLst>
          </p:cNvPr>
          <p:cNvSpPr txBox="1"/>
          <p:nvPr/>
        </p:nvSpPr>
        <p:spPr>
          <a:xfrm>
            <a:off x="2087307" y="4981005"/>
            <a:ext cx="7727871" cy="95410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28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In what ways does this explain the brokenness we see today in the world?</a:t>
            </a:r>
          </a:p>
        </p:txBody>
      </p:sp>
      <p:sp>
        <p:nvSpPr>
          <p:cNvPr id="9" name="TextBox 8">
            <a:extLst>
              <a:ext uri="{FF2B5EF4-FFF2-40B4-BE49-F238E27FC236}">
                <a16:creationId xmlns:a16="http://schemas.microsoft.com/office/drawing/2014/main" id="{46011A22-D14C-4C76-8DAD-7FB4EEA9F661}"/>
              </a:ext>
            </a:extLst>
          </p:cNvPr>
          <p:cNvSpPr txBox="1"/>
          <p:nvPr/>
        </p:nvSpPr>
        <p:spPr>
          <a:xfrm>
            <a:off x="509641" y="4981005"/>
            <a:ext cx="1645791" cy="1331134"/>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115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Q.</a:t>
            </a:r>
          </a:p>
        </p:txBody>
      </p:sp>
      <p:grpSp>
        <p:nvGrpSpPr>
          <p:cNvPr id="11" name="Group 10">
            <a:extLst>
              <a:ext uri="{FF2B5EF4-FFF2-40B4-BE49-F238E27FC236}">
                <a16:creationId xmlns:a16="http://schemas.microsoft.com/office/drawing/2014/main" id="{9AE3CDC6-8DDD-4481-9F8D-0CC43772080C}"/>
              </a:ext>
            </a:extLst>
          </p:cNvPr>
          <p:cNvGrpSpPr/>
          <p:nvPr/>
        </p:nvGrpSpPr>
        <p:grpSpPr>
          <a:xfrm>
            <a:off x="609180" y="207848"/>
            <a:ext cx="10911912" cy="285175"/>
            <a:chOff x="623391" y="199673"/>
            <a:chExt cx="10911912" cy="285175"/>
          </a:xfrm>
        </p:grpSpPr>
        <p:sp>
          <p:nvSpPr>
            <p:cNvPr id="12" name="TextBox 11">
              <a:extLst>
                <a:ext uri="{FF2B5EF4-FFF2-40B4-BE49-F238E27FC236}">
                  <a16:creationId xmlns:a16="http://schemas.microsoft.com/office/drawing/2014/main" id="{62977AE4-6A8F-4D32-9E87-473F8012F594}"/>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13" name="TextBox 12">
              <a:extLst>
                <a:ext uri="{FF2B5EF4-FFF2-40B4-BE49-F238E27FC236}">
                  <a16:creationId xmlns:a16="http://schemas.microsoft.com/office/drawing/2014/main" id="{BA0E0B02-CA5E-4998-9838-C9F87D9552B4}"/>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4" name="Straight Connector 13">
              <a:extLst>
                <a:ext uri="{FF2B5EF4-FFF2-40B4-BE49-F238E27FC236}">
                  <a16:creationId xmlns:a16="http://schemas.microsoft.com/office/drawing/2014/main" id="{BE9EF61A-C28C-485F-BEA1-744D11CDEED1}"/>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1215656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43102-A6C0-4ABD-B562-A97796F87E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2032000" y="-2032000"/>
            <a:ext cx="8128000" cy="12192000"/>
          </a:xfrm>
          <a:prstGeom prst="rect">
            <a:avLst/>
          </a:prstGeom>
        </p:spPr>
      </p:pic>
      <p:pic>
        <p:nvPicPr>
          <p:cNvPr id="7" name="Picture 6" descr="An orange rectangular object with black background&#10;&#10;Description automatically generated">
            <a:extLst>
              <a:ext uri="{FF2B5EF4-FFF2-40B4-BE49-F238E27FC236}">
                <a16:creationId xmlns:a16="http://schemas.microsoft.com/office/drawing/2014/main" id="{05717787-19DD-E1FE-DA9D-495CC5074E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143900" y="937465"/>
            <a:ext cx="5904201" cy="12192000"/>
          </a:xfrm>
          <a:prstGeom prst="rect">
            <a:avLst/>
          </a:prstGeom>
        </p:spPr>
      </p:pic>
      <p:pic>
        <p:nvPicPr>
          <p:cNvPr id="10" name="Picture 9" descr="A blue and orange fish pattern&#10;&#10;Description automatically generated">
            <a:extLst>
              <a:ext uri="{FF2B5EF4-FFF2-40B4-BE49-F238E27FC236}">
                <a16:creationId xmlns:a16="http://schemas.microsoft.com/office/drawing/2014/main" id="{C0496D81-7388-7854-A9AA-0168BC1754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5178" y="4081364"/>
            <a:ext cx="3027099" cy="5185794"/>
          </a:xfrm>
          <a:prstGeom prst="rect">
            <a:avLst/>
          </a:prstGeom>
        </p:spPr>
      </p:pic>
      <p:sp>
        <p:nvSpPr>
          <p:cNvPr id="8" name="TextBox 7">
            <a:extLst>
              <a:ext uri="{FF2B5EF4-FFF2-40B4-BE49-F238E27FC236}">
                <a16:creationId xmlns:a16="http://schemas.microsoft.com/office/drawing/2014/main" id="{469BC6FE-4A7D-4DA2-B251-16B4CCBFA24F}"/>
              </a:ext>
            </a:extLst>
          </p:cNvPr>
          <p:cNvSpPr txBox="1"/>
          <p:nvPr/>
        </p:nvSpPr>
        <p:spPr>
          <a:xfrm>
            <a:off x="2087307" y="4981005"/>
            <a:ext cx="7727870" cy="95410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2800" dirty="0">
                <a:solidFill>
                  <a:srgbClr val="10213D"/>
                </a:solidFill>
                <a:effectLst/>
                <a:latin typeface="Avenir Next LT Pro" panose="020B0504020202020204" pitchFamily="34" charset="0"/>
                <a:ea typeface="Times New Roman" panose="02020603050405020304" pitchFamily="18" charset="0"/>
                <a:cs typeface="Arial" panose="020B0604020202020204" pitchFamily="34" charset="0"/>
              </a:rPr>
              <a:t>In what ways do we see these things today? </a:t>
            </a:r>
            <a:r>
              <a:rPr lang="en-AU" sz="2800" dirty="0">
                <a:solidFill>
                  <a:srgbClr val="10213D"/>
                </a:solidFill>
                <a:latin typeface="Avenir Next LT Pro" panose="020B0504020202020204" pitchFamily="34" charset="0"/>
                <a:ea typeface="Times New Roman" panose="02020603050405020304" pitchFamily="18" charset="0"/>
                <a:cs typeface="Arial" panose="020B0604020202020204" pitchFamily="34" charset="0"/>
              </a:rPr>
              <a:t>(</a:t>
            </a:r>
            <a:r>
              <a:rPr lang="en-AU" sz="2800" dirty="0">
                <a:solidFill>
                  <a:srgbClr val="10213D"/>
                </a:solidFill>
                <a:effectLst/>
                <a:latin typeface="Avenir Next LT Pro" panose="020B0504020202020204" pitchFamily="34" charset="0"/>
                <a:ea typeface="Times New Roman" panose="02020603050405020304" pitchFamily="18" charset="0"/>
                <a:cs typeface="Arial" panose="020B0604020202020204" pitchFamily="34" charset="0"/>
              </a:rPr>
              <a:t>alienation from each other, God and Creation) </a:t>
            </a:r>
            <a:endParaRPr kumimoji="0" lang="en-AU" sz="28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endParaRPr>
          </a:p>
        </p:txBody>
      </p:sp>
      <p:sp>
        <p:nvSpPr>
          <p:cNvPr id="9" name="TextBox 8">
            <a:extLst>
              <a:ext uri="{FF2B5EF4-FFF2-40B4-BE49-F238E27FC236}">
                <a16:creationId xmlns:a16="http://schemas.microsoft.com/office/drawing/2014/main" id="{46011A22-D14C-4C76-8DAD-7FB4EEA9F661}"/>
              </a:ext>
            </a:extLst>
          </p:cNvPr>
          <p:cNvSpPr txBox="1"/>
          <p:nvPr/>
        </p:nvSpPr>
        <p:spPr>
          <a:xfrm>
            <a:off x="509641" y="4981005"/>
            <a:ext cx="1645791" cy="1331134"/>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115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Q.</a:t>
            </a:r>
          </a:p>
        </p:txBody>
      </p:sp>
      <p:grpSp>
        <p:nvGrpSpPr>
          <p:cNvPr id="11" name="Group 10">
            <a:extLst>
              <a:ext uri="{FF2B5EF4-FFF2-40B4-BE49-F238E27FC236}">
                <a16:creationId xmlns:a16="http://schemas.microsoft.com/office/drawing/2014/main" id="{9AE3CDC6-8DDD-4481-9F8D-0CC43772080C}"/>
              </a:ext>
            </a:extLst>
          </p:cNvPr>
          <p:cNvGrpSpPr/>
          <p:nvPr/>
        </p:nvGrpSpPr>
        <p:grpSpPr>
          <a:xfrm>
            <a:off x="609180" y="207848"/>
            <a:ext cx="10911912" cy="285175"/>
            <a:chOff x="623391" y="199673"/>
            <a:chExt cx="10911912" cy="285175"/>
          </a:xfrm>
        </p:grpSpPr>
        <p:sp>
          <p:nvSpPr>
            <p:cNvPr id="12" name="TextBox 11">
              <a:extLst>
                <a:ext uri="{FF2B5EF4-FFF2-40B4-BE49-F238E27FC236}">
                  <a16:creationId xmlns:a16="http://schemas.microsoft.com/office/drawing/2014/main" id="{62977AE4-6A8F-4D32-9E87-473F8012F594}"/>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13" name="TextBox 12">
              <a:extLst>
                <a:ext uri="{FF2B5EF4-FFF2-40B4-BE49-F238E27FC236}">
                  <a16:creationId xmlns:a16="http://schemas.microsoft.com/office/drawing/2014/main" id="{BA0E0B02-CA5E-4998-9838-C9F87D9552B4}"/>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4" name="Straight Connector 13">
              <a:extLst>
                <a:ext uri="{FF2B5EF4-FFF2-40B4-BE49-F238E27FC236}">
                  <a16:creationId xmlns:a16="http://schemas.microsoft.com/office/drawing/2014/main" id="{BE9EF61A-C28C-485F-BEA1-744D11CDEED1}"/>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263461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34EB8F-2AA7-1F70-7A88-7AB60081FD1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0213D"/>
              </a:solidFill>
            </a:endParaRPr>
          </a:p>
        </p:txBody>
      </p:sp>
      <p:sp>
        <p:nvSpPr>
          <p:cNvPr id="6" name="TextBox 5">
            <a:extLst>
              <a:ext uri="{FF2B5EF4-FFF2-40B4-BE49-F238E27FC236}">
                <a16:creationId xmlns:a16="http://schemas.microsoft.com/office/drawing/2014/main" id="{CA08AF77-39C2-69EC-F2EC-A8E2ED2F9A90}"/>
              </a:ext>
            </a:extLst>
          </p:cNvPr>
          <p:cNvSpPr txBox="1"/>
          <p:nvPr/>
        </p:nvSpPr>
        <p:spPr>
          <a:xfrm>
            <a:off x="-197636" y="2913011"/>
            <a:ext cx="12587272" cy="1578894"/>
          </a:xfrm>
          <a:prstGeom prst="rect">
            <a:avLst/>
          </a:prstGeom>
          <a:noFill/>
        </p:spPr>
        <p:txBody>
          <a:bodyPr wrap="square" rtlCol="0">
            <a:spAutoFit/>
          </a:bodyPr>
          <a:lstStyle/>
          <a:p>
            <a:pPr marL="0" marR="0" lvl="0" indent="0" algn="ctr"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13800" b="0" i="0" u="none" strike="noStrike" kern="1200" cap="none" spc="0" normalizeH="0" baseline="0" noProof="0" dirty="0">
                <a:ln>
                  <a:noFill/>
                </a:ln>
                <a:solidFill>
                  <a:srgbClr val="FF8400"/>
                </a:solidFill>
                <a:effectLst/>
                <a:uLnTx/>
                <a:uFillTx/>
                <a:latin typeface="Bigshot One" panose="02000503020000020004" pitchFamily="2" charset="77"/>
              </a:rPr>
              <a:t>Sin</a:t>
            </a:r>
          </a:p>
        </p:txBody>
      </p:sp>
      <p:grpSp>
        <p:nvGrpSpPr>
          <p:cNvPr id="2" name="Group 1">
            <a:extLst>
              <a:ext uri="{FF2B5EF4-FFF2-40B4-BE49-F238E27FC236}">
                <a16:creationId xmlns:a16="http://schemas.microsoft.com/office/drawing/2014/main" id="{615C5D90-524A-44E6-0CEA-DDAC36C5757A}"/>
              </a:ext>
            </a:extLst>
          </p:cNvPr>
          <p:cNvGrpSpPr/>
          <p:nvPr/>
        </p:nvGrpSpPr>
        <p:grpSpPr>
          <a:xfrm>
            <a:off x="609180" y="207848"/>
            <a:ext cx="10911912" cy="285175"/>
            <a:chOff x="623391" y="199673"/>
            <a:chExt cx="10911912" cy="285175"/>
          </a:xfrm>
        </p:grpSpPr>
        <p:sp>
          <p:nvSpPr>
            <p:cNvPr id="4" name="TextBox 3">
              <a:extLst>
                <a:ext uri="{FF2B5EF4-FFF2-40B4-BE49-F238E27FC236}">
                  <a16:creationId xmlns:a16="http://schemas.microsoft.com/office/drawing/2014/main" id="{1FE8299A-7D01-CC08-7BA8-B74E5CAC7182}"/>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5" name="TextBox 4">
              <a:extLst>
                <a:ext uri="{FF2B5EF4-FFF2-40B4-BE49-F238E27FC236}">
                  <a16:creationId xmlns:a16="http://schemas.microsoft.com/office/drawing/2014/main" id="{A790894F-CC65-2266-EA84-B6B65F5CB86E}"/>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2</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7" name="Straight Connector 6">
              <a:extLst>
                <a:ext uri="{FF2B5EF4-FFF2-40B4-BE49-F238E27FC236}">
                  <a16:creationId xmlns:a16="http://schemas.microsoft.com/office/drawing/2014/main" id="{E5D6BBAB-590E-9247-5030-5BF13B10B318}"/>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662108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34EB8F-2AA7-1F70-7A88-7AB60081FD1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0213D"/>
              </a:solidFill>
            </a:endParaRPr>
          </a:p>
        </p:txBody>
      </p:sp>
      <p:sp>
        <p:nvSpPr>
          <p:cNvPr id="6" name="TextBox 5">
            <a:extLst>
              <a:ext uri="{FF2B5EF4-FFF2-40B4-BE49-F238E27FC236}">
                <a16:creationId xmlns:a16="http://schemas.microsoft.com/office/drawing/2014/main" id="{CA08AF77-39C2-69EC-F2EC-A8E2ED2F9A90}"/>
              </a:ext>
            </a:extLst>
          </p:cNvPr>
          <p:cNvSpPr txBox="1"/>
          <p:nvPr/>
        </p:nvSpPr>
        <p:spPr>
          <a:xfrm>
            <a:off x="-197636" y="2913011"/>
            <a:ext cx="12587272" cy="1578894"/>
          </a:xfrm>
          <a:prstGeom prst="rect">
            <a:avLst/>
          </a:prstGeom>
          <a:noFill/>
        </p:spPr>
        <p:txBody>
          <a:bodyPr wrap="square" rtlCol="0">
            <a:spAutoFit/>
          </a:bodyPr>
          <a:lstStyle/>
          <a:p>
            <a:pPr marL="0" marR="0" lvl="0" indent="0" algn="ctr"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13800" b="0" i="0" u="none" strike="noStrike" kern="1200" cap="none" spc="0" normalizeH="0" baseline="0" noProof="0" dirty="0">
                <a:ln>
                  <a:noFill/>
                </a:ln>
                <a:solidFill>
                  <a:srgbClr val="FF8400"/>
                </a:solidFill>
                <a:effectLst/>
                <a:uLnTx/>
                <a:uFillTx/>
                <a:latin typeface="Bigshot One" panose="02000503020000020004" pitchFamily="2" charset="77"/>
              </a:rPr>
              <a:t>Sin</a:t>
            </a:r>
          </a:p>
        </p:txBody>
      </p:sp>
      <p:grpSp>
        <p:nvGrpSpPr>
          <p:cNvPr id="2" name="Group 1">
            <a:extLst>
              <a:ext uri="{FF2B5EF4-FFF2-40B4-BE49-F238E27FC236}">
                <a16:creationId xmlns:a16="http://schemas.microsoft.com/office/drawing/2014/main" id="{615C5D90-524A-44E6-0CEA-DDAC36C5757A}"/>
              </a:ext>
            </a:extLst>
          </p:cNvPr>
          <p:cNvGrpSpPr/>
          <p:nvPr/>
        </p:nvGrpSpPr>
        <p:grpSpPr>
          <a:xfrm>
            <a:off x="609180" y="207848"/>
            <a:ext cx="10911912" cy="285175"/>
            <a:chOff x="623391" y="199673"/>
            <a:chExt cx="10911912" cy="285175"/>
          </a:xfrm>
        </p:grpSpPr>
        <p:sp>
          <p:nvSpPr>
            <p:cNvPr id="4" name="TextBox 3">
              <a:extLst>
                <a:ext uri="{FF2B5EF4-FFF2-40B4-BE49-F238E27FC236}">
                  <a16:creationId xmlns:a16="http://schemas.microsoft.com/office/drawing/2014/main" id="{1FE8299A-7D01-CC08-7BA8-B74E5CAC7182}"/>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5" name="TextBox 4">
              <a:extLst>
                <a:ext uri="{FF2B5EF4-FFF2-40B4-BE49-F238E27FC236}">
                  <a16:creationId xmlns:a16="http://schemas.microsoft.com/office/drawing/2014/main" id="{A790894F-CC65-2266-EA84-B6B65F5CB86E}"/>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2</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7" name="Straight Connector 6">
              <a:extLst>
                <a:ext uri="{FF2B5EF4-FFF2-40B4-BE49-F238E27FC236}">
                  <a16:creationId xmlns:a16="http://schemas.microsoft.com/office/drawing/2014/main" id="{E5D6BBAB-590E-9247-5030-5BF13B10B318}"/>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
        <p:nvSpPr>
          <p:cNvPr id="8" name="TextBox 7">
            <a:extLst>
              <a:ext uri="{FF2B5EF4-FFF2-40B4-BE49-F238E27FC236}">
                <a16:creationId xmlns:a16="http://schemas.microsoft.com/office/drawing/2014/main" id="{AACD753B-F7FB-4F44-8104-D082BD458E83}"/>
              </a:ext>
            </a:extLst>
          </p:cNvPr>
          <p:cNvSpPr txBox="1"/>
          <p:nvPr/>
        </p:nvSpPr>
        <p:spPr>
          <a:xfrm>
            <a:off x="3798965" y="2230414"/>
            <a:ext cx="24135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200" dirty="0">
                <a:solidFill>
                  <a:srgbClr val="F1E5CD"/>
                </a:solidFill>
                <a:effectLst/>
                <a:latin typeface="Bigshot One" panose="02000503020000020004" pitchFamily="2" charset="0"/>
                <a:ea typeface="Times New Roman" panose="02020603050405020304" pitchFamily="18" charset="0"/>
                <a:cs typeface="Arial" panose="020B0604020202020204" pitchFamily="34" charset="0"/>
              </a:rPr>
              <a:t>What is</a:t>
            </a:r>
            <a:endParaRPr kumimoji="0" lang="en-AU" sz="3200" u="none" strike="noStrike" kern="1200" cap="none" spc="0" normalizeH="0" baseline="0" noProof="0" dirty="0">
              <a:ln>
                <a:noFill/>
              </a:ln>
              <a:solidFill>
                <a:srgbClr val="F1E5CD"/>
              </a:solidFill>
              <a:effectLst/>
              <a:uLnTx/>
              <a:uFillTx/>
              <a:latin typeface="Bigshot One" panose="02000503020000020004" pitchFamily="2" charset="0"/>
            </a:endParaRPr>
          </a:p>
        </p:txBody>
      </p:sp>
      <p:sp>
        <p:nvSpPr>
          <p:cNvPr id="9" name="TextBox 8">
            <a:extLst>
              <a:ext uri="{FF2B5EF4-FFF2-40B4-BE49-F238E27FC236}">
                <a16:creationId xmlns:a16="http://schemas.microsoft.com/office/drawing/2014/main" id="{E1A40D81-AEE0-4752-B0A9-B0D260296804}"/>
              </a:ext>
            </a:extLst>
          </p:cNvPr>
          <p:cNvSpPr txBox="1"/>
          <p:nvPr/>
        </p:nvSpPr>
        <p:spPr>
          <a:xfrm>
            <a:off x="6676635" y="2275914"/>
            <a:ext cx="2413578"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3800" dirty="0">
                <a:solidFill>
                  <a:srgbClr val="F1E5CD"/>
                </a:solidFill>
                <a:effectLst/>
                <a:latin typeface="Bigshot One" panose="02000503020000020004" pitchFamily="2" charset="0"/>
                <a:ea typeface="Times New Roman" panose="02020603050405020304" pitchFamily="18" charset="0"/>
                <a:cs typeface="Arial" panose="020B0604020202020204" pitchFamily="34" charset="0"/>
              </a:rPr>
              <a:t>?</a:t>
            </a:r>
            <a:endParaRPr kumimoji="0" lang="en-AU" sz="13800" u="none" strike="noStrike" kern="1200" cap="none" spc="0" normalizeH="0" baseline="0" noProof="0" dirty="0">
              <a:ln>
                <a:noFill/>
              </a:ln>
              <a:solidFill>
                <a:srgbClr val="F1E5CD"/>
              </a:solidFill>
              <a:effectLst/>
              <a:uLnTx/>
              <a:uFillTx/>
              <a:latin typeface="Bigshot One" panose="02000503020000020004" pitchFamily="2" charset="0"/>
            </a:endParaRPr>
          </a:p>
        </p:txBody>
      </p:sp>
    </p:spTree>
    <p:extLst>
      <p:ext uri="{BB962C8B-B14F-4D97-AF65-F5344CB8AC3E}">
        <p14:creationId xmlns:p14="http://schemas.microsoft.com/office/powerpoint/2010/main" val="1182405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urgers and fries&#10;&#10;Description automatically generated">
            <a:extLst>
              <a:ext uri="{FF2B5EF4-FFF2-40B4-BE49-F238E27FC236}">
                <a16:creationId xmlns:a16="http://schemas.microsoft.com/office/drawing/2014/main" id="{E9EE6172-0532-1F20-E8D2-D85DE44C29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6999" y="0"/>
            <a:ext cx="10287989" cy="6858000"/>
          </a:xfrm>
          <a:prstGeom prst="rect">
            <a:avLst/>
          </a:prstGeom>
        </p:spPr>
      </p:pic>
      <p:pic>
        <p:nvPicPr>
          <p:cNvPr id="7" name="Picture 6" descr="An orange rectangular object with black background&#10;&#10;Description automatically generated">
            <a:extLst>
              <a:ext uri="{FF2B5EF4-FFF2-40B4-BE49-F238E27FC236}">
                <a16:creationId xmlns:a16="http://schemas.microsoft.com/office/drawing/2014/main" id="{05717787-19DD-E1FE-DA9D-495CC5074E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312712" y="2232"/>
            <a:ext cx="5904201" cy="6855768"/>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3391" y="1773283"/>
            <a:ext cx="6101217"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2400" b="1"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Week Two</a:t>
            </a:r>
          </a:p>
        </p:txBody>
      </p:sp>
      <p:sp>
        <p:nvSpPr>
          <p:cNvPr id="6" name="TextBox 5">
            <a:extLst>
              <a:ext uri="{FF2B5EF4-FFF2-40B4-BE49-F238E27FC236}">
                <a16:creationId xmlns:a16="http://schemas.microsoft.com/office/drawing/2014/main" id="{CA08AF77-39C2-69EC-F2EC-A8E2ED2F9A90}"/>
              </a:ext>
            </a:extLst>
          </p:cNvPr>
          <p:cNvSpPr txBox="1"/>
          <p:nvPr/>
        </p:nvSpPr>
        <p:spPr>
          <a:xfrm>
            <a:off x="587523" y="2636912"/>
            <a:ext cx="6101217" cy="2782237"/>
          </a:xfrm>
          <a:prstGeom prst="rect">
            <a:avLst/>
          </a:prstGeom>
          <a:noFill/>
        </p:spPr>
        <p:txBody>
          <a:bodyPr wrap="square" rtlCol="0">
            <a:spAutoFit/>
          </a:bodyPr>
          <a:lstStyle/>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kumimoji="0" lang="en-AU" sz="96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What’s Gone Wrong?</a:t>
            </a:r>
          </a:p>
        </p:txBody>
      </p:sp>
      <p:pic>
        <p:nvPicPr>
          <p:cNvPr id="10" name="Picture 9" descr="A blue and orange fish pattern&#10;&#10;Description automatically generated">
            <a:extLst>
              <a:ext uri="{FF2B5EF4-FFF2-40B4-BE49-F238E27FC236}">
                <a16:creationId xmlns:a16="http://schemas.microsoft.com/office/drawing/2014/main" id="{C0496D81-7388-7854-A9AA-0168BC1754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3622950">
            <a:off x="9581277" y="4065429"/>
            <a:ext cx="3027099" cy="5185794"/>
          </a:xfrm>
          <a:prstGeom prst="rect">
            <a:avLst/>
          </a:prstGeom>
        </p:spPr>
      </p:pic>
    </p:spTree>
    <p:extLst>
      <p:ext uri="{BB962C8B-B14F-4D97-AF65-F5344CB8AC3E}">
        <p14:creationId xmlns:p14="http://schemas.microsoft.com/office/powerpoint/2010/main" val="1666696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C2A038-B031-1EAD-F9F7-8FB1352552D5}"/>
              </a:ext>
            </a:extLst>
          </p:cNvPr>
          <p:cNvSpPr txBox="1"/>
          <p:nvPr/>
        </p:nvSpPr>
        <p:spPr>
          <a:xfrm>
            <a:off x="2642517" y="2687752"/>
            <a:ext cx="67687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200" dirty="0">
                <a:solidFill>
                  <a:srgbClr val="F1E5CD"/>
                </a:solidFill>
                <a:effectLst/>
                <a:latin typeface="Bigshot One" panose="02000503020000020004" pitchFamily="2" charset="0"/>
                <a:ea typeface="Times New Roman" panose="02020603050405020304" pitchFamily="18" charset="0"/>
                <a:cs typeface="Arial" panose="020B0604020202020204" pitchFamily="34" charset="0"/>
              </a:rPr>
              <a:t>"Everybody worships, the only choice we have is what we worship"</a:t>
            </a:r>
            <a:endParaRPr kumimoji="0" lang="en-AU" sz="3200" u="none" strike="noStrike" kern="1200" cap="none" spc="0" normalizeH="0" baseline="0" noProof="0" dirty="0">
              <a:ln>
                <a:noFill/>
              </a:ln>
              <a:solidFill>
                <a:srgbClr val="F1E5CD"/>
              </a:solidFill>
              <a:effectLst/>
              <a:uLnTx/>
              <a:uFillTx/>
              <a:latin typeface="Bigshot One" panose="02000503020000020004" pitchFamily="2" charset="0"/>
            </a:endParaRPr>
          </a:p>
        </p:txBody>
      </p:sp>
      <p:sp>
        <p:nvSpPr>
          <p:cNvPr id="6" name="TextBox 5">
            <a:extLst>
              <a:ext uri="{FF2B5EF4-FFF2-40B4-BE49-F238E27FC236}">
                <a16:creationId xmlns:a16="http://schemas.microsoft.com/office/drawing/2014/main" id="{A5694D35-749D-29E4-552A-8C5C65FA1847}"/>
              </a:ext>
            </a:extLst>
          </p:cNvPr>
          <p:cNvSpPr txBox="1"/>
          <p:nvPr/>
        </p:nvSpPr>
        <p:spPr>
          <a:xfrm>
            <a:off x="657083" y="4077072"/>
            <a:ext cx="107202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dirty="0">
                <a:solidFill>
                  <a:srgbClr val="F1E5CD"/>
                </a:solidFill>
                <a:effectLst/>
                <a:latin typeface="Avenir Next LT Pro" panose="020B0504020202020204" pitchFamily="34" charset="0"/>
                <a:ea typeface="Times New Roman" panose="02020603050405020304" pitchFamily="18" charset="0"/>
                <a:cs typeface="Arial" panose="020B0604020202020204" pitchFamily="34" charset="0"/>
              </a:rPr>
              <a:t>David Foster Wallace </a:t>
            </a:r>
            <a:r>
              <a:rPr lang="en-AU" sz="2000" dirty="0">
                <a:solidFill>
                  <a:srgbClr val="F1E5CD"/>
                </a:solidFill>
                <a:latin typeface="Avenir Next LT Pro" panose="020B0504020202020204" pitchFamily="34" charset="0"/>
                <a:ea typeface="Times New Roman" panose="02020603050405020304" pitchFamily="18" charset="0"/>
                <a:cs typeface="Arial" panose="020B0604020202020204" pitchFamily="34" charset="0"/>
              </a:rPr>
              <a:t>‘</a:t>
            </a:r>
            <a:r>
              <a:rPr lang="en-AU" sz="2000" i="1" dirty="0">
                <a:solidFill>
                  <a:srgbClr val="F1E5CD"/>
                </a:solidFill>
                <a:effectLst/>
                <a:latin typeface="Avenir Next LT Pro" panose="020B0504020202020204" pitchFamily="34" charset="0"/>
                <a:ea typeface="Times New Roman" panose="02020603050405020304" pitchFamily="18" charset="0"/>
                <a:cs typeface="Arial" panose="020B0604020202020204" pitchFamily="34" charset="0"/>
              </a:rPr>
              <a:t>This is Water’</a:t>
            </a:r>
            <a:endParaRPr kumimoji="0" lang="en-AU" sz="2000" b="0" i="0" u="none" strike="noStrike" kern="1200" cap="none" spc="0" normalizeH="0" baseline="0" noProof="0" dirty="0">
              <a:ln>
                <a:noFill/>
              </a:ln>
              <a:solidFill>
                <a:srgbClr val="F1E5CD"/>
              </a:solidFill>
              <a:effectLst/>
              <a:uLnTx/>
              <a:uFillTx/>
              <a:latin typeface="Avenir Next LT Pro" panose="020B0504020202020204" pitchFamily="34" charset="0"/>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956641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5EAE9ED-C4D8-4614-B4A3-F2017B19EE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4553833" y="235854"/>
            <a:ext cx="2680919" cy="12595415"/>
          </a:xfrm>
          <a:prstGeom prst="rect">
            <a:avLst/>
          </a:prstGeom>
        </p:spPr>
      </p:pic>
      <p:sp>
        <p:nvSpPr>
          <p:cNvPr id="5" name="TextBox 4">
            <a:extLst>
              <a:ext uri="{FF2B5EF4-FFF2-40B4-BE49-F238E27FC236}">
                <a16:creationId xmlns:a16="http://schemas.microsoft.com/office/drawing/2014/main" id="{7DD5CCA7-133D-445F-89A8-9F66DD607779}"/>
              </a:ext>
            </a:extLst>
          </p:cNvPr>
          <p:cNvSpPr txBox="1"/>
          <p:nvPr/>
        </p:nvSpPr>
        <p:spPr>
          <a:xfrm>
            <a:off x="500212" y="5791668"/>
            <a:ext cx="43496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dirty="0">
                <a:solidFill>
                  <a:srgbClr val="10213D"/>
                </a:solidFill>
                <a:latin typeface="Bigshot One" panose="02000503020000020004" pitchFamily="2" charset="77"/>
              </a:rPr>
              <a:t>‘f</a:t>
            </a:r>
            <a:r>
              <a:rPr kumimoji="0" lang="en-AU" sz="3200" i="0" u="none" strike="noStrike" kern="1200" cap="none" spc="0" normalizeH="0" baseline="0" noProof="0" dirty="0" err="1">
                <a:ln>
                  <a:noFill/>
                </a:ln>
                <a:solidFill>
                  <a:srgbClr val="10213D"/>
                </a:solidFill>
                <a:effectLst/>
                <a:uLnTx/>
                <a:uFillTx/>
                <a:latin typeface="Bigshot One" panose="02000503020000020004" pitchFamily="2" charset="77"/>
                <a:ea typeface="+mn-ea"/>
                <a:cs typeface="+mn-cs"/>
              </a:rPr>
              <a:t>riend</a:t>
            </a:r>
            <a:r>
              <a:rPr kumimoji="0" lang="en-AU" sz="320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 of sinners’</a:t>
            </a:r>
          </a:p>
        </p:txBody>
      </p:sp>
      <p:grpSp>
        <p:nvGrpSpPr>
          <p:cNvPr id="16" name="Group 15">
            <a:extLst>
              <a:ext uri="{FF2B5EF4-FFF2-40B4-BE49-F238E27FC236}">
                <a16:creationId xmlns:a16="http://schemas.microsoft.com/office/drawing/2014/main" id="{6BECF6E4-6970-4D95-B1F4-2D1DDCA88550}"/>
              </a:ext>
            </a:extLst>
          </p:cNvPr>
          <p:cNvGrpSpPr/>
          <p:nvPr/>
        </p:nvGrpSpPr>
        <p:grpSpPr>
          <a:xfrm>
            <a:off x="609180" y="207848"/>
            <a:ext cx="10911912" cy="285175"/>
            <a:chOff x="623391" y="199673"/>
            <a:chExt cx="10911912" cy="285175"/>
          </a:xfrm>
        </p:grpSpPr>
        <p:sp>
          <p:nvSpPr>
            <p:cNvPr id="17" name="TextBox 16">
              <a:extLst>
                <a:ext uri="{FF2B5EF4-FFF2-40B4-BE49-F238E27FC236}">
                  <a16:creationId xmlns:a16="http://schemas.microsoft.com/office/drawing/2014/main" id="{6645C86F-8485-42B3-9B7C-2721897A952B}"/>
                </a:ext>
              </a:extLst>
            </p:cNvPr>
            <p:cNvSpPr txBox="1"/>
            <p:nvPr/>
          </p:nvSpPr>
          <p:spPr>
            <a:xfrm>
              <a:off x="623391" y="207849"/>
              <a:ext cx="1645791" cy="276999"/>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0" cap="none" spc="0" normalizeH="0" baseline="0" noProof="0" dirty="0">
                  <a:ln>
                    <a:noFill/>
                  </a:ln>
                  <a:solidFill>
                    <a:srgbClr val="F1E5CD"/>
                  </a:solidFill>
                  <a:effectLst/>
                  <a:uLnTx/>
                  <a:uFillTx/>
                  <a:latin typeface="AvenirNext LT Pro Regular" panose="020B0504020202020204" pitchFamily="34" charset="77"/>
                </a:rPr>
                <a:t>Taste &amp; See</a:t>
              </a:r>
            </a:p>
          </p:txBody>
        </p:sp>
        <p:sp>
          <p:nvSpPr>
            <p:cNvPr id="18" name="TextBox 17">
              <a:extLst>
                <a:ext uri="{FF2B5EF4-FFF2-40B4-BE49-F238E27FC236}">
                  <a16:creationId xmlns:a16="http://schemas.microsoft.com/office/drawing/2014/main" id="{AFA53AC0-BD41-4ECB-8CA8-4860A67F25A5}"/>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0" cap="none" spc="0" normalizeH="0" baseline="0" noProof="0" dirty="0">
                  <a:ln>
                    <a:noFill/>
                  </a:ln>
                  <a:solidFill>
                    <a:srgbClr val="F1E5CD"/>
                  </a:solidFill>
                  <a:effectLst/>
                  <a:uLnTx/>
                  <a:uFillTx/>
                  <a:latin typeface="AvenirNext LT Pro Regular" panose="020B0504020202020204" pitchFamily="34" charset="77"/>
                </a:rPr>
                <a:t>Week  2</a:t>
              </a:r>
            </a:p>
          </p:txBody>
        </p:sp>
        <p:cxnSp>
          <p:nvCxnSpPr>
            <p:cNvPr id="19" name="Straight Connector 18">
              <a:extLst>
                <a:ext uri="{FF2B5EF4-FFF2-40B4-BE49-F238E27FC236}">
                  <a16:creationId xmlns:a16="http://schemas.microsoft.com/office/drawing/2014/main" id="{3C0F3E75-169D-49B2-9775-46531F4869EC}"/>
                </a:ext>
              </a:extLst>
            </p:cNvPr>
            <p:cNvCxnSpPr>
              <a:cxnSpLocks/>
            </p:cNvCxnSpPr>
            <p:nvPr/>
          </p:nvCxnSpPr>
          <p:spPr>
            <a:xfrm>
              <a:off x="705034" y="476672"/>
              <a:ext cx="10720204" cy="0"/>
            </a:xfrm>
            <a:prstGeom prst="line">
              <a:avLst/>
            </a:prstGeom>
            <a:noFill/>
            <a:ln w="6350" cap="flat" cmpd="sng" algn="ctr">
              <a:solidFill>
                <a:srgbClr val="A5A5A5"/>
              </a:solidFill>
              <a:prstDash val="solid"/>
              <a:miter lim="800000"/>
            </a:ln>
            <a:effectLst/>
          </p:spPr>
        </p:cxnSp>
      </p:grpSp>
      <p:sp>
        <p:nvSpPr>
          <p:cNvPr id="20" name="TextBox 19">
            <a:extLst>
              <a:ext uri="{FF2B5EF4-FFF2-40B4-BE49-F238E27FC236}">
                <a16:creationId xmlns:a16="http://schemas.microsoft.com/office/drawing/2014/main" id="{8374C670-72CA-4D45-B2AB-AB5E83089DA7}"/>
              </a:ext>
            </a:extLst>
          </p:cNvPr>
          <p:cNvSpPr txBox="1"/>
          <p:nvPr/>
        </p:nvSpPr>
        <p:spPr>
          <a:xfrm>
            <a:off x="9311292" y="6287340"/>
            <a:ext cx="2209800" cy="261610"/>
          </a:xfrm>
          <a:prstGeom prst="rect">
            <a:avLst/>
          </a:prstGeom>
          <a:noFill/>
        </p:spPr>
        <p:txBody>
          <a:bodyPr wrap="square" rtlCol="0">
            <a:spAutoFit/>
          </a:bodyPr>
          <a:lstStyle/>
          <a:p>
            <a:pPr algn="r" defTabSz="457200"/>
            <a:r>
              <a:rPr lang="en-AU" sz="1050" dirty="0">
                <a:solidFill>
                  <a:srgbClr val="10213D"/>
                </a:solidFill>
                <a:latin typeface="Avenir Next LT Pro" panose="020B0504020202020204" pitchFamily="34" charset="0"/>
              </a:rPr>
              <a:t>www.LumoProject.com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1890CD-54F4-433B-9D28-FAB2BD130E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20915" y="0"/>
            <a:ext cx="6471085" cy="6858000"/>
          </a:xfrm>
          <a:prstGeom prst="rect">
            <a:avLst/>
          </a:prstGeom>
        </p:spPr>
      </p:pic>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312" y="0"/>
            <a:ext cx="6493397" cy="7007448"/>
          </a:xfrm>
          <a:prstGeom prst="rect">
            <a:avLst/>
          </a:prstGeom>
        </p:spPr>
      </p:pic>
      <p:sp>
        <p:nvSpPr>
          <p:cNvPr id="2" name="TextBox 1">
            <a:extLst>
              <a:ext uri="{FF2B5EF4-FFF2-40B4-BE49-F238E27FC236}">
                <a16:creationId xmlns:a16="http://schemas.microsoft.com/office/drawing/2014/main" id="{07C98021-CBDF-138F-2487-63BABC415361}"/>
              </a:ext>
            </a:extLst>
          </p:cNvPr>
          <p:cNvSpPr txBox="1"/>
          <p:nvPr/>
        </p:nvSpPr>
        <p:spPr>
          <a:xfrm>
            <a:off x="671384" y="5408318"/>
            <a:ext cx="3966038" cy="402739"/>
          </a:xfrm>
          <a:prstGeom prst="rect">
            <a:avLst/>
          </a:prstGeom>
          <a:noFill/>
        </p:spPr>
        <p:txBody>
          <a:bodyPr wrap="square" rtlCol="0">
            <a:spAutoFit/>
          </a:bodyPr>
          <a:lstStyle/>
          <a:p>
            <a:pPr>
              <a:lnSpc>
                <a:spcPct val="107000"/>
              </a:lnSpc>
              <a:spcAft>
                <a:spcPts val="800"/>
              </a:spcAft>
            </a:pPr>
            <a:r>
              <a:rPr lang="en-AU" sz="2000" dirty="0">
                <a:solidFill>
                  <a:srgbClr val="10213D"/>
                </a:solidFill>
                <a:effectLst/>
                <a:latin typeface="Avenir Next LT Pro" panose="020B0504020202020204" pitchFamily="34" charset="0"/>
                <a:ea typeface="Times New Roman" panose="02020603050405020304" pitchFamily="18" charset="0"/>
                <a:cs typeface="Arial" panose="020B0604020202020204" pitchFamily="34" charset="0"/>
              </a:rPr>
              <a:t>Rembrandt</a:t>
            </a:r>
          </a:p>
        </p:txBody>
      </p:sp>
      <p:sp>
        <p:nvSpPr>
          <p:cNvPr id="4" name="TextBox 3">
            <a:extLst>
              <a:ext uri="{FF2B5EF4-FFF2-40B4-BE49-F238E27FC236}">
                <a16:creationId xmlns:a16="http://schemas.microsoft.com/office/drawing/2014/main" id="{42A8243C-1DD0-1CF9-E6CD-251864783625}"/>
              </a:ext>
            </a:extLst>
          </p:cNvPr>
          <p:cNvSpPr txBox="1"/>
          <p:nvPr/>
        </p:nvSpPr>
        <p:spPr>
          <a:xfrm>
            <a:off x="623391" y="4765310"/>
            <a:ext cx="40458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The Prodigal Son</a:t>
            </a:r>
            <a:endParaRPr kumimoji="0" lang="en-AU" sz="32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endParaRPr>
          </a:p>
        </p:txBody>
      </p:sp>
      <p:grpSp>
        <p:nvGrpSpPr>
          <p:cNvPr id="3" name="Group 2">
            <a:extLst>
              <a:ext uri="{FF2B5EF4-FFF2-40B4-BE49-F238E27FC236}">
                <a16:creationId xmlns:a16="http://schemas.microsoft.com/office/drawing/2014/main" id="{50D8F356-8F21-5EDE-EE8A-A46D5C29E7EA}"/>
              </a:ext>
            </a:extLst>
          </p:cNvPr>
          <p:cNvGrpSpPr/>
          <p:nvPr/>
        </p:nvGrpSpPr>
        <p:grpSpPr>
          <a:xfrm>
            <a:off x="623391" y="199673"/>
            <a:ext cx="10911912" cy="285175"/>
            <a:chOff x="623391" y="199673"/>
            <a:chExt cx="10911912" cy="285175"/>
          </a:xfrm>
        </p:grpSpPr>
        <p:sp>
          <p:nvSpPr>
            <p:cNvPr id="5" name="TextBox 4">
              <a:extLst>
                <a:ext uri="{FF2B5EF4-FFF2-40B4-BE49-F238E27FC236}">
                  <a16:creationId xmlns:a16="http://schemas.microsoft.com/office/drawing/2014/main" id="{D21F7ADC-BE66-C12C-EC2A-DF116D4F9D4E}"/>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7" name="TextBox 6">
              <a:extLst>
                <a:ext uri="{FF2B5EF4-FFF2-40B4-BE49-F238E27FC236}">
                  <a16:creationId xmlns:a16="http://schemas.microsoft.com/office/drawing/2014/main" id="{9A2050CC-F7A3-DF2A-FB5A-2F55C290C445}"/>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9" name="Straight Connector 8">
              <a:extLst>
                <a:ext uri="{FF2B5EF4-FFF2-40B4-BE49-F238E27FC236}">
                  <a16:creationId xmlns:a16="http://schemas.microsoft.com/office/drawing/2014/main" id="{62B3B47C-50D1-87CE-41C6-B8641168B2F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2" name="TextBox 11">
            <a:extLst>
              <a:ext uri="{FF2B5EF4-FFF2-40B4-BE49-F238E27FC236}">
                <a16:creationId xmlns:a16="http://schemas.microsoft.com/office/drawing/2014/main" id="{52ADC102-D4FD-4E3C-BD04-A8C3F8B645BA}"/>
              </a:ext>
            </a:extLst>
          </p:cNvPr>
          <p:cNvSpPr txBox="1"/>
          <p:nvPr/>
        </p:nvSpPr>
        <p:spPr>
          <a:xfrm>
            <a:off x="10354864" y="6403071"/>
            <a:ext cx="1645792"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Wikimedia Commons</a:t>
            </a:r>
            <a:endParaRPr lang="en-AU" sz="1100" dirty="0">
              <a:solidFill>
                <a:srgbClr val="F1E5CD"/>
              </a:solidFill>
            </a:endParaRPr>
          </a:p>
        </p:txBody>
      </p:sp>
    </p:spTree>
    <p:extLst>
      <p:ext uri="{BB962C8B-B14F-4D97-AF65-F5344CB8AC3E}">
        <p14:creationId xmlns:p14="http://schemas.microsoft.com/office/powerpoint/2010/main" val="3905493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C2A038-B031-1EAD-F9F7-8FB1352552D5}"/>
              </a:ext>
            </a:extLst>
          </p:cNvPr>
          <p:cNvSpPr txBox="1"/>
          <p:nvPr/>
        </p:nvSpPr>
        <p:spPr>
          <a:xfrm>
            <a:off x="2434533" y="1862998"/>
            <a:ext cx="7786048" cy="646331"/>
          </a:xfrm>
          <a:prstGeom prst="rect">
            <a:avLst/>
          </a:prstGeom>
          <a:noFill/>
        </p:spPr>
        <p:txBody>
          <a:bodyPr wrap="square" rtlCol="0">
            <a:spAutoFit/>
          </a:bodyPr>
          <a:lstStyle/>
          <a:p>
            <a:pPr>
              <a:lnSpc>
                <a:spcPct val="100000"/>
              </a:lnSpc>
            </a:pPr>
            <a:r>
              <a:rPr lang="en-AU" sz="3600" dirty="0">
                <a:solidFill>
                  <a:schemeClr val="accent2"/>
                </a:solidFill>
                <a:latin typeface="Bigshot One" panose="02000503020000020004" pitchFamily="2" charset="0"/>
              </a:rPr>
              <a:t>Jesus answers his religious critics</a:t>
            </a: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2800637"/>
            <a:ext cx="7232784" cy="3051541"/>
          </a:xfrm>
          <a:prstGeom prst="rect">
            <a:avLst/>
          </a:prstGeom>
          <a:noFill/>
        </p:spPr>
        <p:txBody>
          <a:bodyPr wrap="square" rtlCol="0">
            <a:spAutoFit/>
          </a:bodyPr>
          <a:lstStyle/>
          <a:p>
            <a:pPr>
              <a:lnSpc>
                <a:spcPct val="100000"/>
              </a:lnSpc>
            </a:pPr>
            <a:r>
              <a:rPr lang="en-AU" sz="2400" dirty="0">
                <a:solidFill>
                  <a:srgbClr val="F1E5CD"/>
                </a:solidFill>
                <a:latin typeface="Avenir Next LT Pro" panose="020B0504020202020204" pitchFamily="34" charset="0"/>
              </a:rPr>
              <a:t>All the tax collectors and sinners were approaching to listen to Him.  And the Pharisees and Scribes were complaining </a:t>
            </a:r>
            <a:r>
              <a:rPr lang="en-AU" sz="2400" i="1" dirty="0">
                <a:solidFill>
                  <a:srgbClr val="F1E5CD"/>
                </a:solidFill>
                <a:latin typeface="Avenir Next LT Pro" panose="020B0504020202020204" pitchFamily="34" charset="0"/>
              </a:rPr>
              <a:t>“This man welcomes sinners and eats with them!” </a:t>
            </a:r>
          </a:p>
          <a:p>
            <a:pPr>
              <a:lnSpc>
                <a:spcPct val="100000"/>
              </a:lnSpc>
            </a:pPr>
            <a:endParaRPr lang="en-AU" sz="2400" dirty="0">
              <a:solidFill>
                <a:srgbClr val="F1E5CD"/>
              </a:solidFill>
              <a:latin typeface="Avenir Next LT Pro" panose="020B0504020202020204" pitchFamily="34" charset="0"/>
            </a:endParaRPr>
          </a:p>
          <a:p>
            <a:pPr>
              <a:lnSpc>
                <a:spcPct val="100000"/>
              </a:lnSpc>
            </a:pPr>
            <a:r>
              <a:rPr lang="en-AU" sz="2400" dirty="0">
                <a:solidFill>
                  <a:srgbClr val="F1E5CD"/>
                </a:solidFill>
                <a:latin typeface="Avenir Next LT Pro" panose="020B0504020202020204" pitchFamily="34" charset="0"/>
              </a:rPr>
              <a:t>So he told them this parable.</a:t>
            </a:r>
          </a:p>
          <a:p>
            <a:pPr>
              <a:lnSpc>
                <a:spcPct val="100000"/>
              </a:lnSpc>
            </a:pPr>
            <a:endParaRPr lang="en-AU" sz="2400" dirty="0">
              <a:solidFill>
                <a:srgbClr val="F1E5CD"/>
              </a:solidFill>
              <a:latin typeface="Avenir Next LT Pro" panose="020B0504020202020204" pitchFamily="34" charset="0"/>
            </a:endParaRPr>
          </a:p>
          <a:p>
            <a:pPr>
              <a:lnSpc>
                <a:spcPct val="107000"/>
              </a:lnSpc>
              <a:spcAft>
                <a:spcPts val="800"/>
              </a:spcAft>
            </a:pPr>
            <a:r>
              <a:rPr lang="en-AU" sz="2400" dirty="0">
                <a:solidFill>
                  <a:schemeClr val="accent2"/>
                </a:solidFill>
                <a:effectLst/>
                <a:latin typeface="Bigshot One" panose="02000503020000020004" pitchFamily="2" charset="0"/>
                <a:ea typeface="Times New Roman" panose="02020603050405020304" pitchFamily="18" charset="0"/>
                <a:cs typeface="Arial" panose="020B0604020202020204" pitchFamily="34" charset="0"/>
              </a:rPr>
              <a:t>Read along on page…</a:t>
            </a:r>
            <a:endParaRPr lang="en-AU" sz="2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1253340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5694D35-749D-29E4-552A-8C5C65FA1847}"/>
              </a:ext>
            </a:extLst>
          </p:cNvPr>
          <p:cNvSpPr txBox="1"/>
          <p:nvPr/>
        </p:nvSpPr>
        <p:spPr>
          <a:xfrm>
            <a:off x="2165592" y="3618523"/>
            <a:ext cx="7232784" cy="406073"/>
          </a:xfrm>
          <a:prstGeom prst="rect">
            <a:avLst/>
          </a:prstGeom>
          <a:noFill/>
        </p:spPr>
        <p:txBody>
          <a:bodyPr wrap="square" rtlCol="0">
            <a:spAutoFit/>
          </a:bodyPr>
          <a:lstStyle/>
          <a:p>
            <a:pPr algn="ctr">
              <a:lnSpc>
                <a:spcPct val="107000"/>
              </a:lnSpc>
              <a:spcAft>
                <a:spcPts val="800"/>
              </a:spcAft>
            </a:pPr>
            <a:r>
              <a:rPr lang="en-AU" sz="2000" dirty="0">
                <a:solidFill>
                  <a:srgbClr val="F1E5CD"/>
                </a:solidFill>
                <a:effectLst/>
                <a:latin typeface="Avenir Next LT Pro" panose="020B0504020202020204" pitchFamily="34" charset="0"/>
                <a:ea typeface="Times New Roman" panose="02020603050405020304" pitchFamily="18" charset="0"/>
                <a:cs typeface="Arial" panose="020B0604020202020204" pitchFamily="34" charset="0"/>
              </a:rPr>
              <a:t>Genesis 3:9</a:t>
            </a:r>
            <a:endParaRPr lang="en-AU" sz="2000" dirty="0">
              <a:solidFill>
                <a:srgbClr val="F1E5CD"/>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
        <p:nvSpPr>
          <p:cNvPr id="11" name="TextBox 10">
            <a:extLst>
              <a:ext uri="{FF2B5EF4-FFF2-40B4-BE49-F238E27FC236}">
                <a16:creationId xmlns:a16="http://schemas.microsoft.com/office/drawing/2014/main" id="{090F8BA3-3ECC-44F0-89E4-8A70E97867DC}"/>
              </a:ext>
            </a:extLst>
          </p:cNvPr>
          <p:cNvSpPr txBox="1"/>
          <p:nvPr/>
        </p:nvSpPr>
        <p:spPr>
          <a:xfrm>
            <a:off x="2397607" y="2701927"/>
            <a:ext cx="67687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“Where are you?”</a:t>
            </a:r>
            <a:endParaRPr kumimoji="0" lang="en-AU" sz="3600" b="0" i="0" u="none" strike="noStrike" kern="1200" cap="none" spc="0" normalizeH="0" baseline="0" noProof="0" dirty="0">
              <a:ln>
                <a:noFill/>
              </a:ln>
              <a:solidFill>
                <a:srgbClr val="FF8400"/>
              </a:solidFill>
              <a:effectLst/>
              <a:uLnTx/>
              <a:uFillTx/>
              <a:latin typeface="Bigshot One" panose="02000503020000020004" pitchFamily="2" charset="77"/>
              <a:ea typeface="+mn-ea"/>
              <a:cs typeface="+mn-cs"/>
            </a:endParaRPr>
          </a:p>
        </p:txBody>
      </p:sp>
    </p:spTree>
    <p:extLst>
      <p:ext uri="{BB962C8B-B14F-4D97-AF65-F5344CB8AC3E}">
        <p14:creationId xmlns:p14="http://schemas.microsoft.com/office/powerpoint/2010/main" val="3206917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urgers and fries&#10;&#10;Description automatically generated">
            <a:extLst>
              <a:ext uri="{FF2B5EF4-FFF2-40B4-BE49-F238E27FC236}">
                <a16:creationId xmlns:a16="http://schemas.microsoft.com/office/drawing/2014/main" id="{E9EE6172-0532-1F20-E8D2-D85DE44C29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6999" y="0"/>
            <a:ext cx="10287989" cy="6858000"/>
          </a:xfrm>
          <a:prstGeom prst="rect">
            <a:avLst/>
          </a:prstGeom>
        </p:spPr>
      </p:pic>
      <p:pic>
        <p:nvPicPr>
          <p:cNvPr id="7" name="Picture 6" descr="An orange rectangular object with black background&#10;&#10;Description automatically generated">
            <a:extLst>
              <a:ext uri="{FF2B5EF4-FFF2-40B4-BE49-F238E27FC236}">
                <a16:creationId xmlns:a16="http://schemas.microsoft.com/office/drawing/2014/main" id="{05717787-19DD-E1FE-DA9D-495CC5074E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312712" y="2232"/>
            <a:ext cx="5904201" cy="6855768"/>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3391" y="1773283"/>
            <a:ext cx="6101217"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2400" b="1"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Week Two</a:t>
            </a:r>
          </a:p>
        </p:txBody>
      </p:sp>
      <p:sp>
        <p:nvSpPr>
          <p:cNvPr id="6" name="TextBox 5">
            <a:extLst>
              <a:ext uri="{FF2B5EF4-FFF2-40B4-BE49-F238E27FC236}">
                <a16:creationId xmlns:a16="http://schemas.microsoft.com/office/drawing/2014/main" id="{CA08AF77-39C2-69EC-F2EC-A8E2ED2F9A90}"/>
              </a:ext>
            </a:extLst>
          </p:cNvPr>
          <p:cNvSpPr txBox="1"/>
          <p:nvPr/>
        </p:nvSpPr>
        <p:spPr>
          <a:xfrm>
            <a:off x="587523" y="2636912"/>
            <a:ext cx="6101217" cy="2782237"/>
          </a:xfrm>
          <a:prstGeom prst="rect">
            <a:avLst/>
          </a:prstGeom>
          <a:noFill/>
        </p:spPr>
        <p:txBody>
          <a:bodyPr wrap="square" rtlCol="0">
            <a:spAutoFit/>
          </a:bodyPr>
          <a:lstStyle/>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kumimoji="0" lang="en-AU" sz="96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What’s Gone Wrong?</a:t>
            </a:r>
          </a:p>
        </p:txBody>
      </p:sp>
      <p:pic>
        <p:nvPicPr>
          <p:cNvPr id="10" name="Picture 9" descr="A blue and orange fish pattern&#10;&#10;Description automatically generated">
            <a:extLst>
              <a:ext uri="{FF2B5EF4-FFF2-40B4-BE49-F238E27FC236}">
                <a16:creationId xmlns:a16="http://schemas.microsoft.com/office/drawing/2014/main" id="{C0496D81-7388-7854-A9AA-0168BC1754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3622950">
            <a:off x="9581277" y="4065429"/>
            <a:ext cx="3027099" cy="5185794"/>
          </a:xfrm>
          <a:prstGeom prst="rect">
            <a:avLst/>
          </a:prstGeom>
        </p:spPr>
      </p:pic>
    </p:spTree>
    <p:extLst>
      <p:ext uri="{BB962C8B-B14F-4D97-AF65-F5344CB8AC3E}">
        <p14:creationId xmlns:p14="http://schemas.microsoft.com/office/powerpoint/2010/main" val="2229157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602044-CC37-193A-3305-5E19AB8BED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6747" y="0"/>
            <a:ext cx="7715253" cy="6858000"/>
          </a:xfrm>
          <a:prstGeom prst="rect">
            <a:avLst/>
          </a:prstGeom>
        </p:spPr>
      </p:pic>
      <p:pic>
        <p:nvPicPr>
          <p:cNvPr id="5" name="Picture 4" descr="A purple rectangular object with black background&#10;&#10;Description automatically generated">
            <a:extLst>
              <a:ext uri="{FF2B5EF4-FFF2-40B4-BE49-F238E27FC236}">
                <a16:creationId xmlns:a16="http://schemas.microsoft.com/office/drawing/2014/main" id="{8EF7AD82-DD68-82EE-E4C1-137CA117BD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5392699" cy="6858000"/>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6908" y="1887215"/>
            <a:ext cx="6101217"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2400" b="1" i="0" u="none" strike="noStrike" kern="1200" cap="none" spc="0" normalizeH="0" baseline="0" noProof="0" dirty="0">
                <a:ln>
                  <a:noFill/>
                </a:ln>
                <a:solidFill>
                  <a:srgbClr val="FF8500"/>
                </a:solidFill>
                <a:effectLst/>
                <a:uLnTx/>
                <a:uFillTx/>
                <a:latin typeface="Avenir Next LT Pro" panose="020B0504020202020204" pitchFamily="34" charset="0"/>
                <a:ea typeface="+mn-ea"/>
                <a:cs typeface="+mn-cs"/>
              </a:rPr>
              <a:t>Week Three</a:t>
            </a:r>
          </a:p>
        </p:txBody>
      </p:sp>
      <p:sp>
        <p:nvSpPr>
          <p:cNvPr id="6" name="TextBox 5">
            <a:extLst>
              <a:ext uri="{FF2B5EF4-FFF2-40B4-BE49-F238E27FC236}">
                <a16:creationId xmlns:a16="http://schemas.microsoft.com/office/drawing/2014/main" id="{CA08AF77-39C2-69EC-F2EC-A8E2ED2F9A90}"/>
              </a:ext>
            </a:extLst>
          </p:cNvPr>
          <p:cNvSpPr txBox="1"/>
          <p:nvPr/>
        </p:nvSpPr>
        <p:spPr>
          <a:xfrm>
            <a:off x="591040" y="2645743"/>
            <a:ext cx="6101217" cy="2884829"/>
          </a:xfrm>
          <a:prstGeom prst="rect">
            <a:avLst/>
          </a:prstGeom>
          <a:noFill/>
        </p:spPr>
        <p:txBody>
          <a:bodyPr wrap="square" rtlCol="0">
            <a:spAutoFit/>
          </a:bodyPr>
          <a:lstStyle/>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kumimoji="0" lang="en-AU" sz="9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The </a:t>
            </a:r>
          </a:p>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kumimoji="0" lang="en-AU" sz="9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Great</a:t>
            </a:r>
          </a:p>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kumimoji="0" lang="en-AU" sz="9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Rescue</a:t>
            </a:r>
          </a:p>
        </p:txBody>
      </p:sp>
      <p:pic>
        <p:nvPicPr>
          <p:cNvPr id="8" name="Picture 7" descr="A purple and blue pattern on a purple surface&#10;&#10;Description automatically generated">
            <a:extLst>
              <a:ext uri="{FF2B5EF4-FFF2-40B4-BE49-F238E27FC236}">
                <a16:creationId xmlns:a16="http://schemas.microsoft.com/office/drawing/2014/main" id="{F6506278-D075-4FC5-B615-FAB79C097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869399">
            <a:off x="8824453" y="4251900"/>
            <a:ext cx="4689100" cy="6858000"/>
          </a:xfrm>
          <a:prstGeom prst="rect">
            <a:avLst/>
          </a:prstGeom>
        </p:spPr>
      </p:pic>
    </p:spTree>
    <p:extLst>
      <p:ext uri="{BB962C8B-B14F-4D97-AF65-F5344CB8AC3E}">
        <p14:creationId xmlns:p14="http://schemas.microsoft.com/office/powerpoint/2010/main" val="3519390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urgers and fries&#10;&#10;Description automatically generated">
            <a:extLst>
              <a:ext uri="{FF2B5EF4-FFF2-40B4-BE49-F238E27FC236}">
                <a16:creationId xmlns:a16="http://schemas.microsoft.com/office/drawing/2014/main" id="{E9EE6172-0532-1F20-E8D2-D85DE44C29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63262"/>
            <a:ext cx="12192000" cy="8127219"/>
          </a:xfrm>
          <a:prstGeom prst="rect">
            <a:avLst/>
          </a:prstGeom>
        </p:spPr>
      </p:pic>
      <p:pic>
        <p:nvPicPr>
          <p:cNvPr id="7" name="Picture 6" descr="An orange rectangular object with black background&#10;&#10;Description automatically generated">
            <a:extLst>
              <a:ext uri="{FF2B5EF4-FFF2-40B4-BE49-F238E27FC236}">
                <a16:creationId xmlns:a16="http://schemas.microsoft.com/office/drawing/2014/main" id="{05717787-19DD-E1FE-DA9D-495CC5074E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143900" y="-2190101"/>
            <a:ext cx="5904201" cy="12192000"/>
          </a:xfrm>
          <a:prstGeom prst="rect">
            <a:avLst/>
          </a:prstGeom>
        </p:spPr>
      </p:pic>
      <p:pic>
        <p:nvPicPr>
          <p:cNvPr id="10" name="Picture 9" descr="A blue and orange fish pattern&#10;&#10;Description automatically generated">
            <a:extLst>
              <a:ext uri="{FF2B5EF4-FFF2-40B4-BE49-F238E27FC236}">
                <a16:creationId xmlns:a16="http://schemas.microsoft.com/office/drawing/2014/main" id="{C0496D81-7388-7854-A9AA-0168BC1754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55466">
            <a:off x="9257565" y="-70736"/>
            <a:ext cx="4183835" cy="7167424"/>
          </a:xfrm>
          <a:prstGeom prst="rect">
            <a:avLst/>
          </a:prstGeom>
        </p:spPr>
      </p:pic>
      <p:sp>
        <p:nvSpPr>
          <p:cNvPr id="8" name="TextBox 7">
            <a:extLst>
              <a:ext uri="{FF2B5EF4-FFF2-40B4-BE49-F238E27FC236}">
                <a16:creationId xmlns:a16="http://schemas.microsoft.com/office/drawing/2014/main" id="{469BC6FE-4A7D-4DA2-B251-16B4CCBFA24F}"/>
              </a:ext>
            </a:extLst>
          </p:cNvPr>
          <p:cNvSpPr txBox="1"/>
          <p:nvPr/>
        </p:nvSpPr>
        <p:spPr>
          <a:xfrm>
            <a:off x="2388697" y="1928084"/>
            <a:ext cx="7025891" cy="4144724"/>
          </a:xfrm>
          <a:prstGeom prst="rect">
            <a:avLst/>
          </a:prstGeom>
          <a:noFill/>
        </p:spPr>
        <p:txBody>
          <a:bodyPr wrap="square" rtlCol="0">
            <a:spAutoFit/>
          </a:bodyPr>
          <a:lstStyle/>
          <a:p>
            <a:pPr defTabSz="914377">
              <a:spcAft>
                <a:spcPts val="400"/>
              </a:spcAft>
              <a:defRPr/>
            </a:pPr>
            <a:r>
              <a:rPr lang="en-AU" sz="3600" dirty="0">
                <a:solidFill>
                  <a:srgbClr val="10213D"/>
                </a:solidFill>
                <a:latin typeface="Bigshot One" panose="02000503020000020004" pitchFamily="2" charset="0"/>
              </a:rPr>
              <a:t>Take some time to consider:</a:t>
            </a:r>
          </a:p>
          <a:p>
            <a:pPr marL="457200" indent="-457200">
              <a:lnSpc>
                <a:spcPct val="100000"/>
              </a:lnSpc>
              <a:buFont typeface="Arial" panose="020B0604020202020204" pitchFamily="34" charset="0"/>
              <a:buChar char="•"/>
            </a:pPr>
            <a:r>
              <a:rPr lang="en-AU" sz="2800" dirty="0">
                <a:solidFill>
                  <a:srgbClr val="10213D"/>
                </a:solidFill>
                <a:latin typeface="Avenir Next LT Pro" panose="020B0504020202020204" pitchFamily="34" charset="0"/>
              </a:rPr>
              <a:t>What was one thing struck you most tonight?</a:t>
            </a:r>
          </a:p>
          <a:p>
            <a:pPr marL="457200" indent="-457200">
              <a:lnSpc>
                <a:spcPct val="100000"/>
              </a:lnSpc>
              <a:buFont typeface="Arial" panose="020B0604020202020204" pitchFamily="34" charset="0"/>
              <a:buChar char="•"/>
            </a:pPr>
            <a:endParaRPr lang="en-AU" sz="2800" dirty="0">
              <a:solidFill>
                <a:srgbClr val="10213D"/>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457200" indent="-457200">
              <a:lnSpc>
                <a:spcPct val="100000"/>
              </a:lnSpc>
              <a:buFont typeface="Arial" panose="020B0604020202020204" pitchFamily="34" charset="0"/>
              <a:buChar char="•"/>
            </a:pPr>
            <a:r>
              <a:rPr lang="en-AU" sz="2800" dirty="0">
                <a:solidFill>
                  <a:srgbClr val="10213D"/>
                </a:solidFill>
                <a:effectLst/>
                <a:latin typeface="Avenir Next LT Pro" panose="020B0504020202020204" pitchFamily="34" charset="0"/>
                <a:ea typeface="Calibri" panose="020F0502020204030204" pitchFamily="34" charset="0"/>
                <a:cs typeface="Times New Roman" panose="02020603050405020304" pitchFamily="18" charset="0"/>
              </a:rPr>
              <a:t>How do these stories deepen our understanding of what’s gone wrong?</a:t>
            </a:r>
          </a:p>
          <a:p>
            <a:pPr marL="457200" indent="-457200">
              <a:lnSpc>
                <a:spcPct val="100000"/>
              </a:lnSpc>
              <a:buFont typeface="Arial" panose="020B0604020202020204" pitchFamily="34" charset="0"/>
              <a:buChar char="•"/>
            </a:pPr>
            <a:endParaRPr lang="en-AU" sz="2800" dirty="0">
              <a:solidFill>
                <a:srgbClr val="10213D"/>
              </a:solidFill>
              <a:latin typeface="Avenir Next LT Pro" panose="020B0504020202020204" pitchFamily="34" charset="0"/>
              <a:ea typeface="Calibri" panose="020F0502020204030204" pitchFamily="34" charset="0"/>
              <a:cs typeface="Times New Roman" panose="02020603050405020304" pitchFamily="18" charset="0"/>
            </a:endParaRPr>
          </a:p>
          <a:p>
            <a:pPr marL="457200" indent="-457200">
              <a:lnSpc>
                <a:spcPct val="100000"/>
              </a:lnSpc>
              <a:buFont typeface="Arial" panose="020B0604020202020204" pitchFamily="34" charset="0"/>
              <a:buChar char="•"/>
            </a:pPr>
            <a:r>
              <a:rPr lang="en-AU" sz="2800" dirty="0">
                <a:solidFill>
                  <a:srgbClr val="10213D"/>
                </a:solidFill>
                <a:effectLst/>
                <a:latin typeface="Avenir Next LT Pro" panose="020B0504020202020204" pitchFamily="34" charset="0"/>
                <a:ea typeface="Calibri" panose="020F0502020204030204" pitchFamily="34" charset="0"/>
                <a:cs typeface="Times New Roman" panose="02020603050405020304" pitchFamily="18" charset="0"/>
              </a:rPr>
              <a:t>Where do you see yourself in these stories?</a:t>
            </a:r>
          </a:p>
        </p:txBody>
      </p:sp>
      <p:sp>
        <p:nvSpPr>
          <p:cNvPr id="9" name="TextBox 8">
            <a:extLst>
              <a:ext uri="{FF2B5EF4-FFF2-40B4-BE49-F238E27FC236}">
                <a16:creationId xmlns:a16="http://schemas.microsoft.com/office/drawing/2014/main" id="{46011A22-D14C-4C76-8DAD-7FB4EEA9F661}"/>
              </a:ext>
            </a:extLst>
          </p:cNvPr>
          <p:cNvSpPr txBox="1"/>
          <p:nvPr/>
        </p:nvSpPr>
        <p:spPr>
          <a:xfrm>
            <a:off x="742906" y="2000347"/>
            <a:ext cx="1645791" cy="1331134"/>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115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Q.</a:t>
            </a:r>
          </a:p>
        </p:txBody>
      </p:sp>
    </p:spTree>
    <p:extLst>
      <p:ext uri="{BB962C8B-B14F-4D97-AF65-F5344CB8AC3E}">
        <p14:creationId xmlns:p14="http://schemas.microsoft.com/office/powerpoint/2010/main" val="4092153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 with food&#10;&#10;Description automatically generated">
            <a:extLst>
              <a:ext uri="{FF2B5EF4-FFF2-40B4-BE49-F238E27FC236}">
                <a16:creationId xmlns:a16="http://schemas.microsoft.com/office/drawing/2014/main" id="{ADB2CD8C-0713-D38F-3466-58540D9F69D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3752" y="-1"/>
            <a:ext cx="8328249" cy="6858001"/>
          </a:xfrm>
          <a:prstGeom prst="rect">
            <a:avLst/>
          </a:prstGeom>
        </p:spPr>
      </p:pic>
      <p:pic>
        <p:nvPicPr>
          <p:cNvPr id="7" name="Picture 6">
            <a:extLst>
              <a:ext uri="{FF2B5EF4-FFF2-40B4-BE49-F238E27FC236}">
                <a16:creationId xmlns:a16="http://schemas.microsoft.com/office/drawing/2014/main" id="{1AF3B60C-C9E8-48D0-A548-89B0347F02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9736" y="-2"/>
            <a:ext cx="10287000" cy="6858000"/>
          </a:xfrm>
          <a:prstGeom prst="rect">
            <a:avLst/>
          </a:prstGeom>
        </p:spPr>
      </p:pic>
      <p:pic>
        <p:nvPicPr>
          <p:cNvPr id="10" name="Picture 2">
            <a:extLst>
              <a:ext uri="{FF2B5EF4-FFF2-40B4-BE49-F238E27FC236}">
                <a16:creationId xmlns:a16="http://schemas.microsoft.com/office/drawing/2014/main" id="{46F49A7A-9C2B-454B-9CB7-F1A41416A3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7339" y="0"/>
            <a:ext cx="12192000" cy="6858000"/>
          </a:xfrm>
          <a:prstGeom prst="rect">
            <a:avLst/>
          </a:prstGeom>
        </p:spPr>
      </p:pic>
      <p:pic>
        <p:nvPicPr>
          <p:cNvPr id="9" name="Picture 8" descr="A white rectangular object with black edges&#10;&#10;Description automatically generated">
            <a:extLst>
              <a:ext uri="{FF2B5EF4-FFF2-40B4-BE49-F238E27FC236}">
                <a16:creationId xmlns:a16="http://schemas.microsoft.com/office/drawing/2014/main" id="{55A6A182-D70F-3E2F-49A1-45EBE1409C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6122737" cy="6858000"/>
          </a:xfrm>
          <a:prstGeom prst="rect">
            <a:avLst/>
          </a:prstGeom>
        </p:spPr>
      </p:pic>
      <p:pic>
        <p:nvPicPr>
          <p:cNvPr id="5" name="Picture 4" descr="A piece of paper with a black background&#10;&#10;Description automatically generated">
            <a:extLst>
              <a:ext uri="{FF2B5EF4-FFF2-40B4-BE49-F238E27FC236}">
                <a16:creationId xmlns:a16="http://schemas.microsoft.com/office/drawing/2014/main" id="{2419F965-AB24-D66E-AAA2-6977E4088F6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722" y="-1395536"/>
            <a:ext cx="6122737" cy="8541568"/>
          </a:xfrm>
          <a:prstGeom prst="rect">
            <a:avLst/>
          </a:prstGeom>
        </p:spPr>
      </p:pic>
      <p:pic>
        <p:nvPicPr>
          <p:cNvPr id="14" name="Picture 13" descr="A pattern of bananas on a pink background&#10;&#10;Description automatically generated">
            <a:extLst>
              <a:ext uri="{FF2B5EF4-FFF2-40B4-BE49-F238E27FC236}">
                <a16:creationId xmlns:a16="http://schemas.microsoft.com/office/drawing/2014/main" id="{FE7818B9-A7E6-676A-3B93-AB3B6A9ADC6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4757587">
            <a:off x="-191911" y="-6617287"/>
            <a:ext cx="6324191" cy="9249387"/>
          </a:xfrm>
          <a:prstGeom prst="rect">
            <a:avLst/>
          </a:prstGeom>
        </p:spPr>
      </p:pic>
      <p:sp>
        <p:nvSpPr>
          <p:cNvPr id="4" name="TextBox 3">
            <a:extLst>
              <a:ext uri="{FF2B5EF4-FFF2-40B4-BE49-F238E27FC236}">
                <a16:creationId xmlns:a16="http://schemas.microsoft.com/office/drawing/2014/main" id="{D015B41D-D454-89A7-6B88-D728ED0A3142}"/>
              </a:ext>
            </a:extLst>
          </p:cNvPr>
          <p:cNvSpPr txBox="1"/>
          <p:nvPr/>
        </p:nvSpPr>
        <p:spPr>
          <a:xfrm>
            <a:off x="636458" y="4470125"/>
            <a:ext cx="437942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“Taste and see that the Lord is good; blessed is the one who takes refuge in him.”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213D"/>
                </a:solidFill>
                <a:effectLst/>
                <a:uLnTx/>
                <a:uFillTx/>
                <a:latin typeface="Bigshot One" panose="02000503020000020004" pitchFamily="2" charset="0"/>
                <a:ea typeface="+mn-ea"/>
                <a:cs typeface="+mn-cs"/>
              </a:rPr>
              <a:t>Psalm 34:8</a:t>
            </a:r>
          </a:p>
        </p:txBody>
      </p:sp>
      <p:pic>
        <p:nvPicPr>
          <p:cNvPr id="6" name="Picture 5" descr="A logo with green leaves&#10;&#10;Description automatically generated">
            <a:extLst>
              <a:ext uri="{FF2B5EF4-FFF2-40B4-BE49-F238E27FC236}">
                <a16:creationId xmlns:a16="http://schemas.microsoft.com/office/drawing/2014/main" id="{CB23BEE3-3D78-1B56-B669-6470A2D2753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6458" y="1554035"/>
            <a:ext cx="3420159" cy="2642425"/>
          </a:xfrm>
          <a:prstGeom prst="rect">
            <a:avLst/>
          </a:prstGeom>
        </p:spPr>
      </p:pic>
    </p:spTree>
    <p:extLst>
      <p:ext uri="{BB962C8B-B14F-4D97-AF65-F5344CB8AC3E}">
        <p14:creationId xmlns:p14="http://schemas.microsoft.com/office/powerpoint/2010/main" val="2856390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9CA0-920E-49F0-A814-22878A87528F}"/>
              </a:ext>
            </a:extLst>
          </p:cNvPr>
          <p:cNvSpPr>
            <a:spLocks noGrp="1"/>
          </p:cNvSpPr>
          <p:nvPr>
            <p:ph type="title"/>
          </p:nvPr>
        </p:nvSpPr>
        <p:spPr/>
        <p:txBody>
          <a:bodyPr/>
          <a:lstStyle/>
          <a:p>
            <a:r>
              <a:rPr lang="en-AU" dirty="0"/>
              <a:t>EXTRA SLIDES</a:t>
            </a:r>
          </a:p>
        </p:txBody>
      </p:sp>
    </p:spTree>
    <p:extLst>
      <p:ext uri="{BB962C8B-B14F-4D97-AF65-F5344CB8AC3E}">
        <p14:creationId xmlns:p14="http://schemas.microsoft.com/office/powerpoint/2010/main" val="113868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owl of vegetables and a fork&#10;&#10;Description automatically generated">
            <a:extLst>
              <a:ext uri="{FF2B5EF4-FFF2-40B4-BE49-F238E27FC236}">
                <a16:creationId xmlns:a16="http://schemas.microsoft.com/office/drawing/2014/main" id="{F1714098-0ECA-A2A7-7B84-3EAEBDF925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07"/>
          <a:stretch/>
        </p:blipFill>
        <p:spPr>
          <a:xfrm>
            <a:off x="4745058" y="0"/>
            <a:ext cx="7543630" cy="6869073"/>
          </a:xfrm>
          <a:prstGeom prst="rect">
            <a:avLst/>
          </a:prstGeom>
        </p:spPr>
      </p:pic>
      <p:pic>
        <p:nvPicPr>
          <p:cNvPr id="5" name="Picture 4" descr="A green rectangular object with a black background&#10;&#10;Description automatically generated">
            <a:extLst>
              <a:ext uri="{FF2B5EF4-FFF2-40B4-BE49-F238E27FC236}">
                <a16:creationId xmlns:a16="http://schemas.microsoft.com/office/drawing/2014/main" id="{A7D43D91-8CE3-AB51-12A3-093BD07C65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024" y="0"/>
            <a:ext cx="5429201" cy="6869073"/>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6908" y="1998138"/>
            <a:ext cx="6101217"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2400" b="1" i="0" u="none" strike="noStrike" kern="1200" cap="none" spc="0" normalizeH="0" baseline="0" noProof="0" dirty="0">
                <a:ln>
                  <a:noFill/>
                </a:ln>
                <a:solidFill>
                  <a:srgbClr val="DFB33C"/>
                </a:solidFill>
                <a:effectLst/>
                <a:uLnTx/>
                <a:uFillTx/>
                <a:latin typeface="Avenir Next LT Pro" panose="020B0504020202020204" pitchFamily="34" charset="0"/>
                <a:ea typeface="+mn-ea"/>
                <a:cs typeface="+mn-cs"/>
              </a:rPr>
              <a:t>Week One</a:t>
            </a:r>
          </a:p>
        </p:txBody>
      </p:sp>
      <p:sp>
        <p:nvSpPr>
          <p:cNvPr id="6" name="TextBox 5">
            <a:extLst>
              <a:ext uri="{FF2B5EF4-FFF2-40B4-BE49-F238E27FC236}">
                <a16:creationId xmlns:a16="http://schemas.microsoft.com/office/drawing/2014/main" id="{CA08AF77-39C2-69EC-F2EC-A8E2ED2F9A90}"/>
              </a:ext>
            </a:extLst>
          </p:cNvPr>
          <p:cNvSpPr txBox="1"/>
          <p:nvPr/>
        </p:nvSpPr>
        <p:spPr>
          <a:xfrm>
            <a:off x="591040" y="2645743"/>
            <a:ext cx="6101217" cy="2160591"/>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9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It Was Good!</a:t>
            </a:r>
          </a:p>
        </p:txBody>
      </p:sp>
      <p:pic>
        <p:nvPicPr>
          <p:cNvPr id="17" name="Picture 16" descr="A white and blue pattern on a white surface&#10;&#10;Description automatically generated">
            <a:extLst>
              <a:ext uri="{FF2B5EF4-FFF2-40B4-BE49-F238E27FC236}">
                <a16:creationId xmlns:a16="http://schemas.microsoft.com/office/drawing/2014/main" id="{0407CB27-B024-9D16-39C1-47C42A7F040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380580">
            <a:off x="13666218" y="4224424"/>
            <a:ext cx="2506887" cy="4522804"/>
          </a:xfrm>
          <a:prstGeom prst="rect">
            <a:avLst/>
          </a:prstGeom>
        </p:spPr>
      </p:pic>
      <p:pic>
        <p:nvPicPr>
          <p:cNvPr id="22" name="Picture 21" descr="A blue and green leaf pattern&#10;&#10;Description automatically generated">
            <a:extLst>
              <a:ext uri="{FF2B5EF4-FFF2-40B4-BE49-F238E27FC236}">
                <a16:creationId xmlns:a16="http://schemas.microsoft.com/office/drawing/2014/main" id="{FAB4CE68-39C2-6863-92C8-5DF8E9520A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314626">
            <a:off x="9245191" y="4317552"/>
            <a:ext cx="4514312" cy="6602366"/>
          </a:xfrm>
          <a:prstGeom prst="rect">
            <a:avLst/>
          </a:prstGeom>
        </p:spPr>
      </p:pic>
    </p:spTree>
    <p:extLst>
      <p:ext uri="{BB962C8B-B14F-4D97-AF65-F5344CB8AC3E}">
        <p14:creationId xmlns:p14="http://schemas.microsoft.com/office/powerpoint/2010/main" val="688034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 with food&#10;&#10;Description automatically generated">
            <a:extLst>
              <a:ext uri="{FF2B5EF4-FFF2-40B4-BE49-F238E27FC236}">
                <a16:creationId xmlns:a16="http://schemas.microsoft.com/office/drawing/2014/main" id="{ADB2CD8C-0713-D38F-3466-58540D9F69D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3752" y="-1"/>
            <a:ext cx="8328249" cy="6858001"/>
          </a:xfrm>
          <a:prstGeom prst="rect">
            <a:avLst/>
          </a:prstGeom>
        </p:spPr>
      </p:pic>
      <p:pic>
        <p:nvPicPr>
          <p:cNvPr id="5" name="Picture 4" descr="A piece of paper with a black background&#10;&#10;Description automatically generated">
            <a:extLst>
              <a:ext uri="{FF2B5EF4-FFF2-40B4-BE49-F238E27FC236}">
                <a16:creationId xmlns:a16="http://schemas.microsoft.com/office/drawing/2014/main" id="{2419F965-AB24-D66E-AAA2-6977E4088F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6030015" cy="6858000"/>
          </a:xfrm>
          <a:prstGeom prst="rect">
            <a:avLst/>
          </a:prstGeom>
        </p:spPr>
      </p:pic>
      <p:pic>
        <p:nvPicPr>
          <p:cNvPr id="14" name="Picture 13" descr="A pattern of bananas on a pink background&#10;&#10;Description automatically generated">
            <a:extLst>
              <a:ext uri="{FF2B5EF4-FFF2-40B4-BE49-F238E27FC236}">
                <a16:creationId xmlns:a16="http://schemas.microsoft.com/office/drawing/2014/main" id="{FE7818B9-A7E6-676A-3B93-AB3B6A9ADC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757587">
            <a:off x="-191911" y="-6617288"/>
            <a:ext cx="6324191" cy="9249387"/>
          </a:xfrm>
          <a:prstGeom prst="rect">
            <a:avLst/>
          </a:prstGeom>
        </p:spPr>
      </p:pic>
      <p:sp>
        <p:nvSpPr>
          <p:cNvPr id="4" name="TextBox 3">
            <a:extLst>
              <a:ext uri="{FF2B5EF4-FFF2-40B4-BE49-F238E27FC236}">
                <a16:creationId xmlns:a16="http://schemas.microsoft.com/office/drawing/2014/main" id="{D015B41D-D454-89A7-6B88-D728ED0A3142}"/>
              </a:ext>
            </a:extLst>
          </p:cNvPr>
          <p:cNvSpPr txBox="1"/>
          <p:nvPr/>
        </p:nvSpPr>
        <p:spPr>
          <a:xfrm>
            <a:off x="636458" y="5072801"/>
            <a:ext cx="46674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Exploring the heart of </a:t>
            </a:r>
            <a:b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b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the Christian message </a:t>
            </a:r>
            <a:b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b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of hope over four meals.</a:t>
            </a:r>
          </a:p>
        </p:txBody>
      </p:sp>
      <p:pic>
        <p:nvPicPr>
          <p:cNvPr id="6" name="Picture 5" descr="A logo with green leaves&#10;&#10;Description automatically generated">
            <a:extLst>
              <a:ext uri="{FF2B5EF4-FFF2-40B4-BE49-F238E27FC236}">
                <a16:creationId xmlns:a16="http://schemas.microsoft.com/office/drawing/2014/main" id="{CB23BEE3-3D78-1B56-B669-6470A2D275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2191" y="2132855"/>
            <a:ext cx="3420159" cy="2642425"/>
          </a:xfrm>
          <a:prstGeom prst="rect">
            <a:avLst/>
          </a:prstGeom>
        </p:spPr>
      </p:pic>
    </p:spTree>
    <p:extLst>
      <p:ext uri="{BB962C8B-B14F-4D97-AF65-F5344CB8AC3E}">
        <p14:creationId xmlns:p14="http://schemas.microsoft.com/office/powerpoint/2010/main" val="244249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businesscard&#10;&#10;Description automatically generated">
            <a:extLst>
              <a:ext uri="{FF2B5EF4-FFF2-40B4-BE49-F238E27FC236}">
                <a16:creationId xmlns:a16="http://schemas.microsoft.com/office/drawing/2014/main" id="{76A354C4-BDA1-4C4E-85F0-9CFDB549FA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6095980" cy="6857990"/>
          </a:xfrm>
          <a:prstGeom prst="rect">
            <a:avLst/>
          </a:prstGeom>
        </p:spPr>
      </p:pic>
      <p:pic>
        <p:nvPicPr>
          <p:cNvPr id="15" name="Picture 14" descr="Text&#10;&#10;Description automatically generated">
            <a:extLst>
              <a:ext uri="{FF2B5EF4-FFF2-40B4-BE49-F238E27FC236}">
                <a16:creationId xmlns:a16="http://schemas.microsoft.com/office/drawing/2014/main" id="{E69D8533-F70E-4E65-97DD-F754A58B61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0"/>
            <a:ext cx="6096000" cy="6857990"/>
          </a:xfrm>
          <a:prstGeom prst="rect">
            <a:avLst/>
          </a:prstGeom>
        </p:spPr>
      </p:pic>
    </p:spTree>
    <p:extLst>
      <p:ext uri="{BB962C8B-B14F-4D97-AF65-F5344CB8AC3E}">
        <p14:creationId xmlns:p14="http://schemas.microsoft.com/office/powerpoint/2010/main" val="199975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C2A038-B031-1EAD-F9F7-8FB1352552D5}"/>
              </a:ext>
            </a:extLst>
          </p:cNvPr>
          <p:cNvSpPr txBox="1"/>
          <p:nvPr/>
        </p:nvSpPr>
        <p:spPr>
          <a:xfrm>
            <a:off x="2434533" y="677649"/>
            <a:ext cx="77860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ED7D31"/>
                </a:solidFill>
                <a:effectLst/>
                <a:uLnTx/>
                <a:uFillTx/>
                <a:latin typeface="Bigshot One" panose="02000503020000020004" pitchFamily="2" charset="0"/>
                <a:ea typeface="+mn-ea"/>
                <a:cs typeface="+mn-cs"/>
              </a:rPr>
              <a:t>The Lost Son</a:t>
            </a: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1516781"/>
            <a:ext cx="7232784"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11 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Jesus continued: “There was a man who had two sons.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12 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The younger one said to his father, ‘Father, give me my share of the estate.’ So he divided his property between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13 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“Not long after that, the younger son got together all he had, set off for a distant country and there squandered his wealth in wild living.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14 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After he had spent everything, there was a severe famine in that whole country, and he began to be in need.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15 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So he went and hired himself out to a citizen of that country, who sent him to his fields to feed pigs. </a:t>
            </a:r>
            <a:endParaRPr kumimoji="0" lang="en-AU"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1447098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1351508"/>
            <a:ext cx="7232784" cy="4898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16 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He longed to fill his stomach with the pods that the pigs were eating, but no one gave him anything.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17 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“When he came to his senses, he said, ‘How many of my father’s hired servants have food to spare, and here I am starving to death!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18 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I will set out and go back to my father and say to him: Father, I have sinned against heaven and against you.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19 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I am no longer worthy to be called your son; make me like one of your hired servants.’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20 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So he got up and went to his father.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a:ln>
                  <a:noFill/>
                </a:ln>
                <a:solidFill>
                  <a:srgbClr val="ED7D31"/>
                </a:solidFill>
                <a:effectLst/>
                <a:uLnTx/>
                <a:uFillTx/>
                <a:latin typeface="Bigshot One" panose="02000503020000020004" pitchFamily="2" charset="0"/>
                <a:ea typeface="Times New Roman" panose="02020603050405020304" pitchFamily="18" charset="0"/>
                <a:cs typeface="Arial" panose="020B0604020202020204" pitchFamily="34" charset="0"/>
              </a:rPr>
              <a:t>Luke 15 : 11 - 20a</a:t>
            </a:r>
            <a:endParaRPr kumimoji="0" lang="en-AU" sz="2400" b="0" i="0" u="none" strike="noStrike" kern="1200" cap="none" spc="0" normalizeH="0" baseline="0" noProof="0" dirty="0">
              <a:ln>
                <a:noFill/>
              </a:ln>
              <a:solidFill>
                <a:srgbClr val="ED7D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411865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797510"/>
            <a:ext cx="723278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“But while he was still a long way off, his father saw him and was filled with compassion for him; he ran to his son, threw his arms around him and kissed him.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21 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“The son said to him, ‘Father, I have sinned against heaven and against you. I am no longer worthy to be called your 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22 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“But the father said to his servants, ‘Quick! Bring the best robe and put it on him. Put a ring on his finger and sandals on his feet.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23 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Bring the fattened calf and kill it. Let’s have a feast and celebrate.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24 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For this son of mine was dead and is alive again; he was lost and is found.’ So they began to celebrate.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ED7D31"/>
              </a:solidFill>
              <a:effectLst/>
              <a:uLnTx/>
              <a:uFillTx/>
              <a:latin typeface="Bigshot One" panose="02000503020000020004" pitchFamily="2"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ED7D31"/>
                </a:solidFill>
                <a:effectLst/>
                <a:uLnTx/>
                <a:uFillTx/>
                <a:latin typeface="Bigshot One" panose="02000503020000020004" pitchFamily="2" charset="0"/>
                <a:ea typeface="Times New Roman" panose="02020603050405020304" pitchFamily="18" charset="0"/>
                <a:cs typeface="Arial" panose="020B0604020202020204" pitchFamily="34" charset="0"/>
              </a:rPr>
              <a:t>Luke 15 : 20b - 24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		</a:t>
            </a:r>
            <a:endParaRPr kumimoji="0" lang="en-AU" sz="2400" b="0" i="0" u="none" strike="noStrike" kern="1200" cap="none" spc="0" normalizeH="0" baseline="0" noProof="0" dirty="0">
              <a:ln>
                <a:noFill/>
              </a:ln>
              <a:solidFill>
                <a:srgbClr val="ED7D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478489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1039934"/>
            <a:ext cx="723278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25 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“Meanwhile, the older son was in the field. When he came near the house, he heard music and dancing.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26 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So he called one of the servants and asked him what was going on.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27 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‘Your brother has come,’ he replied, ‘and your father has killed the fattened calf because he has him back safe and sound.’</a:t>
            </a: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07412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761847"/>
            <a:ext cx="723278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28 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“The older brother became angry and refused to go in. So his father went out and pleaded with him.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29 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But he answered his father, ‘Look! All these years I’ve been slaving for you and never disobeyed your orders. Yet you never gave me even a young goat so I could celebrate with my friends.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30 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But when this son of yours who has squandered your property with prostitutes comes home, you kill the fattened calf for him!’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31 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“‘My son,’ the father said, ‘you are always with me, and everything I have is yours. </a:t>
            </a:r>
            <a:r>
              <a:rPr kumimoji="0" lang="en-US" sz="2400" b="1" i="0" u="none" strike="noStrike" kern="1200" cap="none" spc="0" normalizeH="0" baseline="30000" noProof="0" dirty="0">
                <a:ln>
                  <a:noFill/>
                </a:ln>
                <a:solidFill>
                  <a:srgbClr val="F1E5CD"/>
                </a:solidFill>
                <a:effectLst/>
                <a:uLnTx/>
                <a:uFillTx/>
                <a:latin typeface="Avenir Next LT Pro" panose="020B0504020202020204" pitchFamily="34" charset="0"/>
                <a:ea typeface="+mn-ea"/>
                <a:cs typeface="+mn-cs"/>
              </a:rPr>
              <a:t>32 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But we had to celebrate and be glad, because this brother of yours was dead and is alive again; he was lost and is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ED7D31"/>
                </a:solidFill>
                <a:effectLst/>
                <a:uLnTx/>
                <a:uFillTx/>
                <a:latin typeface="Bigshot One" panose="02000503020000020004" pitchFamily="2" charset="0"/>
                <a:ea typeface="Times New Roman" panose="02020603050405020304" pitchFamily="18" charset="0"/>
                <a:cs typeface="Arial" panose="020B0604020202020204" pitchFamily="34" charset="0"/>
              </a:rPr>
              <a:t>Luke 15 : 25 - 35</a:t>
            </a:r>
            <a:endPar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2</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722559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1766"/>
          <a:stretch/>
        </p:blipFill>
        <p:spPr>
          <a:xfrm>
            <a:off x="0" y="0"/>
            <a:ext cx="5503479" cy="6858000"/>
          </a:xfrm>
          <a:prstGeom prst="rect">
            <a:avLst/>
          </a:prstGeom>
        </p:spPr>
      </p:pic>
      <p:sp>
        <p:nvSpPr>
          <p:cNvPr id="11" name="TextBox 10">
            <a:extLst>
              <a:ext uri="{FF2B5EF4-FFF2-40B4-BE49-F238E27FC236}">
                <a16:creationId xmlns:a16="http://schemas.microsoft.com/office/drawing/2014/main" id="{86E7607B-1C01-4F18-8914-F05AA0C2B002}"/>
              </a:ext>
            </a:extLst>
          </p:cNvPr>
          <p:cNvSpPr txBox="1"/>
          <p:nvPr/>
        </p:nvSpPr>
        <p:spPr>
          <a:xfrm>
            <a:off x="3685309" y="909859"/>
            <a:ext cx="77860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ED7D31"/>
                </a:solidFill>
                <a:effectLst/>
                <a:uLnTx/>
                <a:uFillTx/>
                <a:latin typeface="Bigshot One" panose="02000503020000020004" pitchFamily="2" charset="0"/>
                <a:ea typeface="+mn-ea"/>
                <a:cs typeface="+mn-cs"/>
              </a:rPr>
              <a:t>The Lost Son</a:t>
            </a:r>
          </a:p>
        </p:txBody>
      </p:sp>
      <p:sp>
        <p:nvSpPr>
          <p:cNvPr id="13" name="TextBox 12">
            <a:extLst>
              <a:ext uri="{FF2B5EF4-FFF2-40B4-BE49-F238E27FC236}">
                <a16:creationId xmlns:a16="http://schemas.microsoft.com/office/drawing/2014/main" id="{7FD6587F-B3CD-4BC5-BCA6-ED669A3AD1DF}"/>
              </a:ext>
            </a:extLst>
          </p:cNvPr>
          <p:cNvSpPr txBox="1"/>
          <p:nvPr/>
        </p:nvSpPr>
        <p:spPr>
          <a:xfrm>
            <a:off x="3685309" y="1638079"/>
            <a:ext cx="7739929"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11 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Jesus continued: “There was a man who had two sons.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12 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The younger one said to his father, ‘Father, give me my share of the estate.’ So he divided his property between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13 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“Not long after that, the younger son got together all he had, set off for a distant country and there squandered his wealth in wild living.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14 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After he had spent everything, there was a severe famine in that whole country, and he began to be in need.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15 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So he went and hired himself out to a citizen of that country, who sent him to his fields to feed pigs. </a:t>
            </a:r>
            <a:endParaRPr kumimoji="0" lang="en-AU"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endParaRPr>
          </a:p>
        </p:txBody>
      </p:sp>
      <p:grpSp>
        <p:nvGrpSpPr>
          <p:cNvPr id="14" name="Group 13">
            <a:extLst>
              <a:ext uri="{FF2B5EF4-FFF2-40B4-BE49-F238E27FC236}">
                <a16:creationId xmlns:a16="http://schemas.microsoft.com/office/drawing/2014/main" id="{B0955908-9DFF-4ED3-9489-FB4A80E2A28C}"/>
              </a:ext>
            </a:extLst>
          </p:cNvPr>
          <p:cNvGrpSpPr/>
          <p:nvPr/>
        </p:nvGrpSpPr>
        <p:grpSpPr>
          <a:xfrm>
            <a:off x="623391" y="199673"/>
            <a:ext cx="10911912" cy="285175"/>
            <a:chOff x="623391" y="199673"/>
            <a:chExt cx="10911912" cy="285175"/>
          </a:xfrm>
        </p:grpSpPr>
        <p:sp>
          <p:nvSpPr>
            <p:cNvPr id="15" name="TextBox 14">
              <a:extLst>
                <a:ext uri="{FF2B5EF4-FFF2-40B4-BE49-F238E27FC236}">
                  <a16:creationId xmlns:a16="http://schemas.microsoft.com/office/drawing/2014/main" id="{26228ADE-DA08-4A84-BF1D-4F00A7CB121C}"/>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16" name="TextBox 15">
              <a:extLst>
                <a:ext uri="{FF2B5EF4-FFF2-40B4-BE49-F238E27FC236}">
                  <a16:creationId xmlns:a16="http://schemas.microsoft.com/office/drawing/2014/main" id="{6061B11D-FA2F-4A63-8155-ABEDA20C073E}"/>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17" name="Straight Connector 16">
              <a:extLst>
                <a:ext uri="{FF2B5EF4-FFF2-40B4-BE49-F238E27FC236}">
                  <a16:creationId xmlns:a16="http://schemas.microsoft.com/office/drawing/2014/main" id="{CDAC85AE-AEE4-42A7-9B8B-CFA3DC9F611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218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1766"/>
          <a:stretch/>
        </p:blipFill>
        <p:spPr>
          <a:xfrm>
            <a:off x="0" y="0"/>
            <a:ext cx="5503479" cy="6858000"/>
          </a:xfrm>
          <a:prstGeom prst="rect">
            <a:avLst/>
          </a:prstGeom>
        </p:spPr>
      </p:pic>
      <p:grpSp>
        <p:nvGrpSpPr>
          <p:cNvPr id="14" name="Group 13">
            <a:extLst>
              <a:ext uri="{FF2B5EF4-FFF2-40B4-BE49-F238E27FC236}">
                <a16:creationId xmlns:a16="http://schemas.microsoft.com/office/drawing/2014/main" id="{B0955908-9DFF-4ED3-9489-FB4A80E2A28C}"/>
              </a:ext>
            </a:extLst>
          </p:cNvPr>
          <p:cNvGrpSpPr/>
          <p:nvPr/>
        </p:nvGrpSpPr>
        <p:grpSpPr>
          <a:xfrm>
            <a:off x="623391" y="199673"/>
            <a:ext cx="10911912" cy="285175"/>
            <a:chOff x="623391" y="199673"/>
            <a:chExt cx="10911912" cy="285175"/>
          </a:xfrm>
        </p:grpSpPr>
        <p:sp>
          <p:nvSpPr>
            <p:cNvPr id="15" name="TextBox 14">
              <a:extLst>
                <a:ext uri="{FF2B5EF4-FFF2-40B4-BE49-F238E27FC236}">
                  <a16:creationId xmlns:a16="http://schemas.microsoft.com/office/drawing/2014/main" id="{26228ADE-DA08-4A84-BF1D-4F00A7CB121C}"/>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16" name="TextBox 15">
              <a:extLst>
                <a:ext uri="{FF2B5EF4-FFF2-40B4-BE49-F238E27FC236}">
                  <a16:creationId xmlns:a16="http://schemas.microsoft.com/office/drawing/2014/main" id="{6061B11D-FA2F-4A63-8155-ABEDA20C073E}"/>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17" name="Straight Connector 16">
              <a:extLst>
                <a:ext uri="{FF2B5EF4-FFF2-40B4-BE49-F238E27FC236}">
                  <a16:creationId xmlns:a16="http://schemas.microsoft.com/office/drawing/2014/main" id="{CDAC85AE-AEE4-42A7-9B8B-CFA3DC9F611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691AF89C-E8E7-4F46-8ABA-CD03D9B551F9}"/>
              </a:ext>
            </a:extLst>
          </p:cNvPr>
          <p:cNvSpPr txBox="1"/>
          <p:nvPr/>
        </p:nvSpPr>
        <p:spPr>
          <a:xfrm>
            <a:off x="3805382" y="931601"/>
            <a:ext cx="7619856" cy="4528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16 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He longed to fill his stomach with the pods that the pigs were eating, but no one gave him anything.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17 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“When he came to his senses, he said, ‘How many of my father’s hired servants have food to spare, and here I am starving to death!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18 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I will set out and go back to my father and say to him: Father, I have sinned against heaven and against you.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19 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I am no longer worthy to be called your son; make me like one of your hired servants.’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20 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So he got up and went to his father.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a:ln>
                  <a:noFill/>
                </a:ln>
                <a:solidFill>
                  <a:srgbClr val="ED7D31"/>
                </a:solidFill>
                <a:effectLst/>
                <a:uLnTx/>
                <a:uFillTx/>
                <a:latin typeface="Bigshot One" panose="02000503020000020004" pitchFamily="2" charset="0"/>
                <a:ea typeface="Times New Roman" panose="02020603050405020304" pitchFamily="18" charset="0"/>
                <a:cs typeface="Arial" panose="020B0604020202020204" pitchFamily="34" charset="0"/>
              </a:rPr>
              <a:t>Luke 15 : 11 - 20a</a:t>
            </a:r>
            <a:endParaRPr kumimoji="0" lang="en-AU" sz="2400" b="0" i="0" u="none" strike="noStrike" kern="1200" cap="none" spc="0" normalizeH="0" baseline="0" noProof="0" dirty="0">
              <a:ln>
                <a:noFill/>
              </a:ln>
              <a:solidFill>
                <a:srgbClr val="ED7D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9080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1766"/>
          <a:stretch/>
        </p:blipFill>
        <p:spPr>
          <a:xfrm>
            <a:off x="0" y="0"/>
            <a:ext cx="5503479" cy="6858000"/>
          </a:xfrm>
          <a:prstGeom prst="rect">
            <a:avLst/>
          </a:prstGeom>
        </p:spPr>
      </p:pic>
      <p:grpSp>
        <p:nvGrpSpPr>
          <p:cNvPr id="14" name="Group 13">
            <a:extLst>
              <a:ext uri="{FF2B5EF4-FFF2-40B4-BE49-F238E27FC236}">
                <a16:creationId xmlns:a16="http://schemas.microsoft.com/office/drawing/2014/main" id="{B0955908-9DFF-4ED3-9489-FB4A80E2A28C}"/>
              </a:ext>
            </a:extLst>
          </p:cNvPr>
          <p:cNvGrpSpPr/>
          <p:nvPr/>
        </p:nvGrpSpPr>
        <p:grpSpPr>
          <a:xfrm>
            <a:off x="623391" y="199673"/>
            <a:ext cx="10911912" cy="285175"/>
            <a:chOff x="623391" y="199673"/>
            <a:chExt cx="10911912" cy="285175"/>
          </a:xfrm>
        </p:grpSpPr>
        <p:sp>
          <p:nvSpPr>
            <p:cNvPr id="15" name="TextBox 14">
              <a:extLst>
                <a:ext uri="{FF2B5EF4-FFF2-40B4-BE49-F238E27FC236}">
                  <a16:creationId xmlns:a16="http://schemas.microsoft.com/office/drawing/2014/main" id="{26228ADE-DA08-4A84-BF1D-4F00A7CB121C}"/>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16" name="TextBox 15">
              <a:extLst>
                <a:ext uri="{FF2B5EF4-FFF2-40B4-BE49-F238E27FC236}">
                  <a16:creationId xmlns:a16="http://schemas.microsoft.com/office/drawing/2014/main" id="{6061B11D-FA2F-4A63-8155-ABEDA20C073E}"/>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17" name="Straight Connector 16">
              <a:extLst>
                <a:ext uri="{FF2B5EF4-FFF2-40B4-BE49-F238E27FC236}">
                  <a16:creationId xmlns:a16="http://schemas.microsoft.com/office/drawing/2014/main" id="{CDAC85AE-AEE4-42A7-9B8B-CFA3DC9F611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0A602257-E4DC-498F-A5E9-B1431207EE31}"/>
              </a:ext>
            </a:extLst>
          </p:cNvPr>
          <p:cNvSpPr txBox="1"/>
          <p:nvPr/>
        </p:nvSpPr>
        <p:spPr>
          <a:xfrm>
            <a:off x="3629891" y="702010"/>
            <a:ext cx="779534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“But while he was still a long way off, his father saw him and was filled with compassion for him; he ran to his son, threw his arms around him and kissed him.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21 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“The son said to him, ‘Father, I have sinned against heaven and against you. I am no longer worthy to be called your 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22 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“But the father said to his servants, ‘Quick! Bring the best robe and put it on him. Put a ring on his finger and sandals on his feet.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23 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Bring the fattened calf and kill it. Let’s have a feast and celebrate.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24 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For this son of mine was dead and is alive again; he was lost and is found.’ So they began to celebrate.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ED7D31"/>
              </a:solidFill>
              <a:effectLst/>
              <a:uLnTx/>
              <a:uFillTx/>
              <a:latin typeface="Bigshot One" panose="02000503020000020004" pitchFamily="2"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ED7D31"/>
                </a:solidFill>
                <a:effectLst/>
                <a:uLnTx/>
                <a:uFillTx/>
                <a:latin typeface="Bigshot One" panose="02000503020000020004" pitchFamily="2" charset="0"/>
                <a:ea typeface="Times New Roman" panose="02020603050405020304" pitchFamily="18" charset="0"/>
                <a:cs typeface="Arial" panose="020B0604020202020204" pitchFamily="34" charset="0"/>
              </a:rPr>
              <a:t>Luke 15 : 20b - 24 </a:t>
            </a:r>
            <a:r>
              <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		</a:t>
            </a:r>
            <a:endParaRPr kumimoji="0" lang="en-AU" sz="2400" b="0" i="0" u="none" strike="noStrike" kern="1200" cap="none" spc="0" normalizeH="0" baseline="0" noProof="0" dirty="0">
              <a:ln>
                <a:noFill/>
              </a:ln>
              <a:solidFill>
                <a:srgbClr val="ED7D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911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urgers and fries&#10;&#10;Description automatically generated">
            <a:extLst>
              <a:ext uri="{FF2B5EF4-FFF2-40B4-BE49-F238E27FC236}">
                <a16:creationId xmlns:a16="http://schemas.microsoft.com/office/drawing/2014/main" id="{E9EE6172-0532-1F20-E8D2-D85DE44C29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6999" y="0"/>
            <a:ext cx="10287989" cy="6858000"/>
          </a:xfrm>
          <a:prstGeom prst="rect">
            <a:avLst/>
          </a:prstGeom>
        </p:spPr>
      </p:pic>
      <p:pic>
        <p:nvPicPr>
          <p:cNvPr id="7" name="Picture 6" descr="An orange rectangular object with black background&#10;&#10;Description automatically generated">
            <a:extLst>
              <a:ext uri="{FF2B5EF4-FFF2-40B4-BE49-F238E27FC236}">
                <a16:creationId xmlns:a16="http://schemas.microsoft.com/office/drawing/2014/main" id="{05717787-19DD-E1FE-DA9D-495CC5074E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312712" y="2232"/>
            <a:ext cx="5904201" cy="6855768"/>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3391" y="1773283"/>
            <a:ext cx="6101217"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2400" b="1"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Week Two</a:t>
            </a:r>
          </a:p>
        </p:txBody>
      </p:sp>
      <p:sp>
        <p:nvSpPr>
          <p:cNvPr id="6" name="TextBox 5">
            <a:extLst>
              <a:ext uri="{FF2B5EF4-FFF2-40B4-BE49-F238E27FC236}">
                <a16:creationId xmlns:a16="http://schemas.microsoft.com/office/drawing/2014/main" id="{CA08AF77-39C2-69EC-F2EC-A8E2ED2F9A90}"/>
              </a:ext>
            </a:extLst>
          </p:cNvPr>
          <p:cNvSpPr txBox="1"/>
          <p:nvPr/>
        </p:nvSpPr>
        <p:spPr>
          <a:xfrm>
            <a:off x="587523" y="2636912"/>
            <a:ext cx="6101217" cy="2782237"/>
          </a:xfrm>
          <a:prstGeom prst="rect">
            <a:avLst/>
          </a:prstGeom>
          <a:noFill/>
        </p:spPr>
        <p:txBody>
          <a:bodyPr wrap="square" rtlCol="0">
            <a:spAutoFit/>
          </a:bodyPr>
          <a:lstStyle/>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kumimoji="0" lang="en-AU" sz="96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What’s Gone Wrong?</a:t>
            </a:r>
          </a:p>
        </p:txBody>
      </p:sp>
      <p:pic>
        <p:nvPicPr>
          <p:cNvPr id="10" name="Picture 9" descr="A blue and orange fish pattern&#10;&#10;Description automatically generated">
            <a:extLst>
              <a:ext uri="{FF2B5EF4-FFF2-40B4-BE49-F238E27FC236}">
                <a16:creationId xmlns:a16="http://schemas.microsoft.com/office/drawing/2014/main" id="{C0496D81-7388-7854-A9AA-0168BC1754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3622950">
            <a:off x="9581277" y="4065429"/>
            <a:ext cx="3027099" cy="5185794"/>
          </a:xfrm>
          <a:prstGeom prst="rect">
            <a:avLst/>
          </a:prstGeom>
        </p:spPr>
      </p:pic>
    </p:spTree>
    <p:extLst>
      <p:ext uri="{BB962C8B-B14F-4D97-AF65-F5344CB8AC3E}">
        <p14:creationId xmlns:p14="http://schemas.microsoft.com/office/powerpoint/2010/main" val="24544505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1766"/>
          <a:stretch/>
        </p:blipFill>
        <p:spPr>
          <a:xfrm>
            <a:off x="0" y="0"/>
            <a:ext cx="5503479" cy="6858000"/>
          </a:xfrm>
          <a:prstGeom prst="rect">
            <a:avLst/>
          </a:prstGeom>
        </p:spPr>
      </p:pic>
      <p:grpSp>
        <p:nvGrpSpPr>
          <p:cNvPr id="14" name="Group 13">
            <a:extLst>
              <a:ext uri="{FF2B5EF4-FFF2-40B4-BE49-F238E27FC236}">
                <a16:creationId xmlns:a16="http://schemas.microsoft.com/office/drawing/2014/main" id="{B0955908-9DFF-4ED3-9489-FB4A80E2A28C}"/>
              </a:ext>
            </a:extLst>
          </p:cNvPr>
          <p:cNvGrpSpPr/>
          <p:nvPr/>
        </p:nvGrpSpPr>
        <p:grpSpPr>
          <a:xfrm>
            <a:off x="623391" y="199673"/>
            <a:ext cx="10911912" cy="285175"/>
            <a:chOff x="623391" y="199673"/>
            <a:chExt cx="10911912" cy="285175"/>
          </a:xfrm>
        </p:grpSpPr>
        <p:sp>
          <p:nvSpPr>
            <p:cNvPr id="15" name="TextBox 14">
              <a:extLst>
                <a:ext uri="{FF2B5EF4-FFF2-40B4-BE49-F238E27FC236}">
                  <a16:creationId xmlns:a16="http://schemas.microsoft.com/office/drawing/2014/main" id="{26228ADE-DA08-4A84-BF1D-4F00A7CB121C}"/>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16" name="TextBox 15">
              <a:extLst>
                <a:ext uri="{FF2B5EF4-FFF2-40B4-BE49-F238E27FC236}">
                  <a16:creationId xmlns:a16="http://schemas.microsoft.com/office/drawing/2014/main" id="{6061B11D-FA2F-4A63-8155-ABEDA20C073E}"/>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17" name="Straight Connector 16">
              <a:extLst>
                <a:ext uri="{FF2B5EF4-FFF2-40B4-BE49-F238E27FC236}">
                  <a16:creationId xmlns:a16="http://schemas.microsoft.com/office/drawing/2014/main" id="{CDAC85AE-AEE4-42A7-9B8B-CFA3DC9F611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B4EFBAC4-55EA-495E-B81A-537C1F8C599A}"/>
              </a:ext>
            </a:extLst>
          </p:cNvPr>
          <p:cNvSpPr txBox="1"/>
          <p:nvPr/>
        </p:nvSpPr>
        <p:spPr>
          <a:xfrm>
            <a:off x="3611418" y="1178480"/>
            <a:ext cx="770147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25 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“Meanwhile, the older son was in the field. When he came near the house, he heard music and dancing.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26 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So he called one of the servants and asked him what was going on.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27 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‘Your brother has come,’ he replied, ‘and your father has killed the fattened calf because he has him back safe and sound.’</a:t>
            </a:r>
          </a:p>
        </p:txBody>
      </p:sp>
    </p:spTree>
    <p:extLst>
      <p:ext uri="{BB962C8B-B14F-4D97-AF65-F5344CB8AC3E}">
        <p14:creationId xmlns:p14="http://schemas.microsoft.com/office/powerpoint/2010/main" val="2646747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1766"/>
          <a:stretch/>
        </p:blipFill>
        <p:spPr>
          <a:xfrm>
            <a:off x="0" y="0"/>
            <a:ext cx="5503479" cy="6858000"/>
          </a:xfrm>
          <a:prstGeom prst="rect">
            <a:avLst/>
          </a:prstGeom>
        </p:spPr>
      </p:pic>
      <p:grpSp>
        <p:nvGrpSpPr>
          <p:cNvPr id="14" name="Group 13">
            <a:extLst>
              <a:ext uri="{FF2B5EF4-FFF2-40B4-BE49-F238E27FC236}">
                <a16:creationId xmlns:a16="http://schemas.microsoft.com/office/drawing/2014/main" id="{B0955908-9DFF-4ED3-9489-FB4A80E2A28C}"/>
              </a:ext>
            </a:extLst>
          </p:cNvPr>
          <p:cNvGrpSpPr/>
          <p:nvPr/>
        </p:nvGrpSpPr>
        <p:grpSpPr>
          <a:xfrm>
            <a:off x="623391" y="199673"/>
            <a:ext cx="10911912" cy="285175"/>
            <a:chOff x="623391" y="199673"/>
            <a:chExt cx="10911912" cy="285175"/>
          </a:xfrm>
        </p:grpSpPr>
        <p:sp>
          <p:nvSpPr>
            <p:cNvPr id="15" name="TextBox 14">
              <a:extLst>
                <a:ext uri="{FF2B5EF4-FFF2-40B4-BE49-F238E27FC236}">
                  <a16:creationId xmlns:a16="http://schemas.microsoft.com/office/drawing/2014/main" id="{26228ADE-DA08-4A84-BF1D-4F00A7CB121C}"/>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Taste &amp; See</a:t>
              </a:r>
            </a:p>
          </p:txBody>
        </p:sp>
        <p:sp>
          <p:nvSpPr>
            <p:cNvPr id="16" name="TextBox 15">
              <a:extLst>
                <a:ext uri="{FF2B5EF4-FFF2-40B4-BE49-F238E27FC236}">
                  <a16:creationId xmlns:a16="http://schemas.microsoft.com/office/drawing/2014/main" id="{6061B11D-FA2F-4A63-8155-ABEDA20C073E}"/>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Regular" panose="020B0504020202020204" pitchFamily="34" charset="77"/>
                  <a:ea typeface="+mn-ea"/>
                  <a:cs typeface="+mn-cs"/>
                </a:rPr>
                <a:t>Week 2</a:t>
              </a:r>
            </a:p>
          </p:txBody>
        </p:sp>
        <p:cxnSp>
          <p:nvCxnSpPr>
            <p:cNvPr id="17" name="Straight Connector 16">
              <a:extLst>
                <a:ext uri="{FF2B5EF4-FFF2-40B4-BE49-F238E27FC236}">
                  <a16:creationId xmlns:a16="http://schemas.microsoft.com/office/drawing/2014/main" id="{CDAC85AE-AEE4-42A7-9B8B-CFA3DC9F6112}"/>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61EDFAE0-22EC-4A91-BF74-A4EF70B52AE6}"/>
              </a:ext>
            </a:extLst>
          </p:cNvPr>
          <p:cNvSpPr txBox="1"/>
          <p:nvPr/>
        </p:nvSpPr>
        <p:spPr>
          <a:xfrm>
            <a:off x="3666836" y="770760"/>
            <a:ext cx="7758402"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28 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“The older brother became angry and refused to go in. So his father went out and pleaded with him.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29 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But he answered his father, ‘Look! All these years I’ve been slaving for you and never disobeyed your orders. Yet you never gave me even a young goat so I could celebrate with my friends.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30 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But when this son of yours who has squandered your property with prostitutes comes home, you kill the fattened calf for him!’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31 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“‘My son,’ the father said, ‘you are always with me, and everything I have is yours. </a:t>
            </a:r>
            <a:r>
              <a:rPr kumimoji="0" lang="en-US" sz="2400" b="1" i="0" u="none" strike="noStrike" kern="1200" cap="none" spc="0" normalizeH="0" baseline="30000" noProof="0" dirty="0">
                <a:ln>
                  <a:noFill/>
                </a:ln>
                <a:solidFill>
                  <a:srgbClr val="10213D"/>
                </a:solidFill>
                <a:effectLst/>
                <a:uLnTx/>
                <a:uFillTx/>
                <a:latin typeface="Avenir Next LT Pro" panose="020B0504020202020204" pitchFamily="34" charset="0"/>
                <a:ea typeface="+mn-ea"/>
                <a:cs typeface="+mn-cs"/>
              </a:rPr>
              <a:t>32 </a:t>
            </a: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But we had to celebrate and be glad, because this brother of yours was dead and is alive again; he was lost and is found.’”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ED7D31"/>
              </a:solidFill>
              <a:effectLst/>
              <a:uLnTx/>
              <a:uFillTx/>
              <a:latin typeface="Bigshot One" panose="02000503020000020004" pitchFamily="2"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ED7D31"/>
                </a:solidFill>
                <a:effectLst/>
                <a:uLnTx/>
                <a:uFillTx/>
                <a:latin typeface="Bigshot One" panose="02000503020000020004" pitchFamily="2" charset="0"/>
                <a:ea typeface="Times New Roman" panose="02020603050405020304" pitchFamily="18" charset="0"/>
                <a:cs typeface="Arial" panose="020B0604020202020204" pitchFamily="34" charset="0"/>
              </a:rPr>
              <a:t>Luke 15 : 25 - 35</a:t>
            </a:r>
            <a:endParaRPr kumimoji="0" lang="en-US"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endParaRPr>
          </a:p>
        </p:txBody>
      </p:sp>
    </p:spTree>
    <p:extLst>
      <p:ext uri="{BB962C8B-B14F-4D97-AF65-F5344CB8AC3E}">
        <p14:creationId xmlns:p14="http://schemas.microsoft.com/office/powerpoint/2010/main" val="1146010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urgers and fries&#10;&#10;Description automatically generated">
            <a:extLst>
              <a:ext uri="{FF2B5EF4-FFF2-40B4-BE49-F238E27FC236}">
                <a16:creationId xmlns:a16="http://schemas.microsoft.com/office/drawing/2014/main" id="{E9EE6172-0532-1F20-E8D2-D85DE44C29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63262"/>
            <a:ext cx="12192000" cy="8127219"/>
          </a:xfrm>
          <a:prstGeom prst="rect">
            <a:avLst/>
          </a:prstGeom>
        </p:spPr>
      </p:pic>
      <p:pic>
        <p:nvPicPr>
          <p:cNvPr id="7" name="Picture 6" descr="An orange rectangular object with black background&#10;&#10;Description automatically generated">
            <a:extLst>
              <a:ext uri="{FF2B5EF4-FFF2-40B4-BE49-F238E27FC236}">
                <a16:creationId xmlns:a16="http://schemas.microsoft.com/office/drawing/2014/main" id="{05717787-19DD-E1FE-DA9D-495CC5074E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143900" y="937465"/>
            <a:ext cx="5904201" cy="12192000"/>
          </a:xfrm>
          <a:prstGeom prst="rect">
            <a:avLst/>
          </a:prstGeom>
        </p:spPr>
      </p:pic>
      <p:pic>
        <p:nvPicPr>
          <p:cNvPr id="10" name="Picture 9" descr="A blue and orange fish pattern&#10;&#10;Description automatically generated">
            <a:extLst>
              <a:ext uri="{FF2B5EF4-FFF2-40B4-BE49-F238E27FC236}">
                <a16:creationId xmlns:a16="http://schemas.microsoft.com/office/drawing/2014/main" id="{C0496D81-7388-7854-A9AA-0168BC1754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5178" y="4081364"/>
            <a:ext cx="3027099" cy="5185794"/>
          </a:xfrm>
          <a:prstGeom prst="rect">
            <a:avLst/>
          </a:prstGeom>
        </p:spPr>
      </p:pic>
      <p:sp>
        <p:nvSpPr>
          <p:cNvPr id="8" name="TextBox 7">
            <a:extLst>
              <a:ext uri="{FF2B5EF4-FFF2-40B4-BE49-F238E27FC236}">
                <a16:creationId xmlns:a16="http://schemas.microsoft.com/office/drawing/2014/main" id="{469BC6FE-4A7D-4DA2-B251-16B4CCBFA24F}"/>
              </a:ext>
            </a:extLst>
          </p:cNvPr>
          <p:cNvSpPr txBox="1"/>
          <p:nvPr/>
        </p:nvSpPr>
        <p:spPr>
          <a:xfrm>
            <a:off x="2087307" y="4981005"/>
            <a:ext cx="8017386" cy="100540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28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What is your go-to junk food?</a:t>
            </a:r>
          </a:p>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2800" dirty="0">
                <a:solidFill>
                  <a:srgbClr val="10213D"/>
                </a:solidFill>
                <a:latin typeface="Avenir Next LT Pro" panose="020B0504020202020204" pitchFamily="34" charset="0"/>
              </a:rPr>
              <a:t>What is one of the things wrong with the world?</a:t>
            </a:r>
            <a:endParaRPr kumimoji="0" lang="en-AU" sz="28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endParaRPr>
          </a:p>
        </p:txBody>
      </p:sp>
      <p:sp>
        <p:nvSpPr>
          <p:cNvPr id="9" name="TextBox 8">
            <a:extLst>
              <a:ext uri="{FF2B5EF4-FFF2-40B4-BE49-F238E27FC236}">
                <a16:creationId xmlns:a16="http://schemas.microsoft.com/office/drawing/2014/main" id="{46011A22-D14C-4C76-8DAD-7FB4EEA9F661}"/>
              </a:ext>
            </a:extLst>
          </p:cNvPr>
          <p:cNvSpPr txBox="1"/>
          <p:nvPr/>
        </p:nvSpPr>
        <p:spPr>
          <a:xfrm>
            <a:off x="509641" y="4981005"/>
            <a:ext cx="1645791" cy="1331134"/>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115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Q.</a:t>
            </a:r>
          </a:p>
        </p:txBody>
      </p:sp>
    </p:spTree>
    <p:extLst>
      <p:ext uri="{BB962C8B-B14F-4D97-AF65-F5344CB8AC3E}">
        <p14:creationId xmlns:p14="http://schemas.microsoft.com/office/powerpoint/2010/main" val="3010294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owl of vegetables and a fork&#10;&#10;Description automatically generated">
            <a:extLst>
              <a:ext uri="{FF2B5EF4-FFF2-40B4-BE49-F238E27FC236}">
                <a16:creationId xmlns:a16="http://schemas.microsoft.com/office/drawing/2014/main" id="{F1714098-0ECA-A2A7-7B84-3EAEBDF925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07"/>
          <a:stretch/>
        </p:blipFill>
        <p:spPr>
          <a:xfrm>
            <a:off x="4745058" y="0"/>
            <a:ext cx="7543630" cy="6869073"/>
          </a:xfrm>
          <a:prstGeom prst="rect">
            <a:avLst/>
          </a:prstGeom>
        </p:spPr>
      </p:pic>
      <p:pic>
        <p:nvPicPr>
          <p:cNvPr id="5" name="Picture 4" descr="A green rectangular object with a black background&#10;&#10;Description automatically generated">
            <a:extLst>
              <a:ext uri="{FF2B5EF4-FFF2-40B4-BE49-F238E27FC236}">
                <a16:creationId xmlns:a16="http://schemas.microsoft.com/office/drawing/2014/main" id="{A7D43D91-8CE3-AB51-12A3-093BD07C65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024" y="0"/>
            <a:ext cx="5429201" cy="6869073"/>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6908" y="1998138"/>
            <a:ext cx="6101217"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2400" b="1" i="0" u="none" strike="noStrike" kern="1200" cap="none" spc="0" normalizeH="0" baseline="0" noProof="0" dirty="0">
                <a:ln>
                  <a:noFill/>
                </a:ln>
                <a:solidFill>
                  <a:srgbClr val="DFB33C"/>
                </a:solidFill>
                <a:effectLst/>
                <a:uLnTx/>
                <a:uFillTx/>
                <a:latin typeface="Avenir Next LT Pro" panose="020B0504020202020204" pitchFamily="34" charset="0"/>
                <a:ea typeface="+mn-ea"/>
                <a:cs typeface="+mn-cs"/>
              </a:rPr>
              <a:t>Week One</a:t>
            </a:r>
          </a:p>
        </p:txBody>
      </p:sp>
      <p:sp>
        <p:nvSpPr>
          <p:cNvPr id="6" name="TextBox 5">
            <a:extLst>
              <a:ext uri="{FF2B5EF4-FFF2-40B4-BE49-F238E27FC236}">
                <a16:creationId xmlns:a16="http://schemas.microsoft.com/office/drawing/2014/main" id="{CA08AF77-39C2-69EC-F2EC-A8E2ED2F9A90}"/>
              </a:ext>
            </a:extLst>
          </p:cNvPr>
          <p:cNvSpPr txBox="1"/>
          <p:nvPr/>
        </p:nvSpPr>
        <p:spPr>
          <a:xfrm>
            <a:off x="591040" y="2645743"/>
            <a:ext cx="6101217" cy="2160591"/>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9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It Was Good!</a:t>
            </a:r>
          </a:p>
        </p:txBody>
      </p:sp>
      <p:pic>
        <p:nvPicPr>
          <p:cNvPr id="17" name="Picture 16" descr="A white and blue pattern on a white surface&#10;&#10;Description automatically generated">
            <a:extLst>
              <a:ext uri="{FF2B5EF4-FFF2-40B4-BE49-F238E27FC236}">
                <a16:creationId xmlns:a16="http://schemas.microsoft.com/office/drawing/2014/main" id="{0407CB27-B024-9D16-39C1-47C42A7F040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380580">
            <a:off x="13666218" y="4224424"/>
            <a:ext cx="2506887" cy="4522804"/>
          </a:xfrm>
          <a:prstGeom prst="rect">
            <a:avLst/>
          </a:prstGeom>
        </p:spPr>
      </p:pic>
      <p:pic>
        <p:nvPicPr>
          <p:cNvPr id="22" name="Picture 21" descr="A blue and green leaf pattern&#10;&#10;Description automatically generated">
            <a:extLst>
              <a:ext uri="{FF2B5EF4-FFF2-40B4-BE49-F238E27FC236}">
                <a16:creationId xmlns:a16="http://schemas.microsoft.com/office/drawing/2014/main" id="{FAB4CE68-39C2-6863-92C8-5DF8E9520A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314626">
            <a:off x="9245191" y="4317552"/>
            <a:ext cx="4514312" cy="6602366"/>
          </a:xfrm>
          <a:prstGeom prst="rect">
            <a:avLst/>
          </a:prstGeom>
        </p:spPr>
      </p:pic>
    </p:spTree>
    <p:extLst>
      <p:ext uri="{BB962C8B-B14F-4D97-AF65-F5344CB8AC3E}">
        <p14:creationId xmlns:p14="http://schemas.microsoft.com/office/powerpoint/2010/main" val="3592865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20B76C-9685-227C-B99E-0F1C5E2E09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4" name="TextBox 23">
            <a:extLst>
              <a:ext uri="{FF2B5EF4-FFF2-40B4-BE49-F238E27FC236}">
                <a16:creationId xmlns:a16="http://schemas.microsoft.com/office/drawing/2014/main" id="{AC52354D-D9EF-166B-CD47-31DCB2DFB9AF}"/>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Bold"/>
                <a:ea typeface="+mn-ea"/>
                <a:cs typeface="+mn-cs"/>
              </a:rPr>
              <a:t>Taste &amp; See</a:t>
            </a:r>
          </a:p>
        </p:txBody>
      </p:sp>
      <p:sp>
        <p:nvSpPr>
          <p:cNvPr id="25" name="TextBox 24">
            <a:extLst>
              <a:ext uri="{FF2B5EF4-FFF2-40B4-BE49-F238E27FC236}">
                <a16:creationId xmlns:a16="http://schemas.microsoft.com/office/drawing/2014/main" id="{8379B921-BB14-E967-020A-5B030FF22B4C}"/>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Bold"/>
                <a:ea typeface="+mn-ea"/>
                <a:cs typeface="+mn-cs"/>
              </a:rPr>
              <a:t>Week 1</a:t>
            </a:r>
          </a:p>
        </p:txBody>
      </p:sp>
      <p:cxnSp>
        <p:nvCxnSpPr>
          <p:cNvPr id="27" name="Straight Connector 26">
            <a:extLst>
              <a:ext uri="{FF2B5EF4-FFF2-40B4-BE49-F238E27FC236}">
                <a16:creationId xmlns:a16="http://schemas.microsoft.com/office/drawing/2014/main" id="{FC4A5720-53BB-2AB9-6B6D-A45A8A24CB4A}"/>
              </a:ext>
            </a:extLst>
          </p:cNvPr>
          <p:cNvCxnSpPr>
            <a:cxnSpLocks/>
          </p:cNvCxnSpPr>
          <p:nvPr/>
        </p:nvCxnSpPr>
        <p:spPr>
          <a:xfrm>
            <a:off x="695325" y="616727"/>
            <a:ext cx="10720204" cy="0"/>
          </a:xfrm>
          <a:prstGeom prst="line">
            <a:avLst/>
          </a:prstGeom>
        </p:spPr>
        <p:style>
          <a:lnRef idx="1">
            <a:schemeClr val="dk1"/>
          </a:lnRef>
          <a:fillRef idx="0">
            <a:schemeClr val="dk1"/>
          </a:fillRef>
          <a:effectRef idx="0">
            <a:schemeClr val="dk1"/>
          </a:effectRef>
          <a:fontRef idx="minor">
            <a:schemeClr val="tx1"/>
          </a:fontRef>
        </p:style>
      </p:cxnSp>
      <p:grpSp>
        <p:nvGrpSpPr>
          <p:cNvPr id="7" name="Group 6">
            <a:extLst>
              <a:ext uri="{FF2B5EF4-FFF2-40B4-BE49-F238E27FC236}">
                <a16:creationId xmlns:a16="http://schemas.microsoft.com/office/drawing/2014/main" id="{B35C0E22-8955-9D1C-938D-4504A992675A}"/>
              </a:ext>
            </a:extLst>
          </p:cNvPr>
          <p:cNvGrpSpPr/>
          <p:nvPr/>
        </p:nvGrpSpPr>
        <p:grpSpPr>
          <a:xfrm>
            <a:off x="623391" y="199673"/>
            <a:ext cx="10911912" cy="285175"/>
            <a:chOff x="623391" y="199673"/>
            <a:chExt cx="10911912" cy="285175"/>
          </a:xfrm>
        </p:grpSpPr>
        <p:sp>
          <p:nvSpPr>
            <p:cNvPr id="8" name="TextBox 7">
              <a:extLst>
                <a:ext uri="{FF2B5EF4-FFF2-40B4-BE49-F238E27FC236}">
                  <a16:creationId xmlns:a16="http://schemas.microsoft.com/office/drawing/2014/main" id="{537E07CC-B6D5-D98B-C896-E893821431C6}"/>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BE3B127-B058-B1EB-3AE5-3E6354C65EA5}"/>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1</a:t>
              </a:r>
            </a:p>
          </p:txBody>
        </p:sp>
        <p:cxnSp>
          <p:nvCxnSpPr>
            <p:cNvPr id="10" name="Straight Connector 9">
              <a:extLst>
                <a:ext uri="{FF2B5EF4-FFF2-40B4-BE49-F238E27FC236}">
                  <a16:creationId xmlns:a16="http://schemas.microsoft.com/office/drawing/2014/main" id="{F1347D1D-8488-FFAC-D9D9-4A232BF77AFD}"/>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848889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23D3C-28BB-4CD1-B026-A7C02F7EFAD3}"/>
              </a:ext>
            </a:extLst>
          </p:cNvPr>
          <p:cNvPicPr>
            <a:picLocks noChangeAspect="1"/>
          </p:cNvPicPr>
          <p:nvPr/>
        </p:nvPicPr>
        <p:blipFill>
          <a:blip r:embed="rId2"/>
          <a:stretch>
            <a:fillRect/>
          </a:stretch>
        </p:blipFill>
        <p:spPr>
          <a:xfrm>
            <a:off x="0" y="1"/>
            <a:ext cx="9469959" cy="6858000"/>
          </a:xfrm>
          <a:prstGeom prst="rect">
            <a:avLst/>
          </a:prstGeom>
        </p:spPr>
      </p:pic>
      <p:pic>
        <p:nvPicPr>
          <p:cNvPr id="6" name="Picture 5">
            <a:extLst>
              <a:ext uri="{FF2B5EF4-FFF2-40B4-BE49-F238E27FC236}">
                <a16:creationId xmlns:a16="http://schemas.microsoft.com/office/drawing/2014/main" id="{7CC8AB2B-CC5F-4053-9870-8D8755C616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6120" y="0"/>
            <a:ext cx="6858000" cy="6858000"/>
          </a:xfrm>
          <a:prstGeom prst="rect">
            <a:avLst/>
          </a:prstGeom>
        </p:spPr>
      </p:pic>
      <p:sp>
        <p:nvSpPr>
          <p:cNvPr id="24" name="TextBox 23">
            <a:extLst>
              <a:ext uri="{FF2B5EF4-FFF2-40B4-BE49-F238E27FC236}">
                <a16:creationId xmlns:a16="http://schemas.microsoft.com/office/drawing/2014/main" id="{AC52354D-D9EF-166B-CD47-31DCB2DFB9AF}"/>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Bold"/>
                <a:ea typeface="+mn-ea"/>
                <a:cs typeface="+mn-cs"/>
              </a:rPr>
              <a:t>Taste &amp; See</a:t>
            </a:r>
          </a:p>
        </p:txBody>
      </p:sp>
      <p:sp>
        <p:nvSpPr>
          <p:cNvPr id="25" name="TextBox 24">
            <a:extLst>
              <a:ext uri="{FF2B5EF4-FFF2-40B4-BE49-F238E27FC236}">
                <a16:creationId xmlns:a16="http://schemas.microsoft.com/office/drawing/2014/main" id="{8379B921-BB14-E967-020A-5B030FF22B4C}"/>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10213D"/>
                </a:solidFill>
                <a:effectLst/>
                <a:uLnTx/>
                <a:uFillTx/>
                <a:latin typeface="AvenirNext LT Pro Bold"/>
                <a:ea typeface="+mn-ea"/>
                <a:cs typeface="+mn-cs"/>
              </a:rPr>
              <a:t>Week 1</a:t>
            </a:r>
          </a:p>
        </p:txBody>
      </p:sp>
      <p:cxnSp>
        <p:nvCxnSpPr>
          <p:cNvPr id="27" name="Straight Connector 26">
            <a:extLst>
              <a:ext uri="{FF2B5EF4-FFF2-40B4-BE49-F238E27FC236}">
                <a16:creationId xmlns:a16="http://schemas.microsoft.com/office/drawing/2014/main" id="{FC4A5720-53BB-2AB9-6B6D-A45A8A24CB4A}"/>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16855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319B620C901544A72D510C44F6C46A" ma:contentTypeVersion="15" ma:contentTypeDescription="Create a new document." ma:contentTypeScope="" ma:versionID="9d3ffa315b17a757316e9e42f574af8f">
  <xsd:schema xmlns:xsd="http://www.w3.org/2001/XMLSchema" xmlns:xs="http://www.w3.org/2001/XMLSchema" xmlns:p="http://schemas.microsoft.com/office/2006/metadata/properties" xmlns:ns2="153f973e-18e3-4683-9db9-a8b30f12ddca" xmlns:ns3="5b707c4a-f0af-4a30-ae8a-e74992196a0f" targetNamespace="http://schemas.microsoft.com/office/2006/metadata/properties" ma:root="true" ma:fieldsID="3b7c1751c375c89881b528665e503a91" ns2:_="" ns3:_="">
    <xsd:import namespace="153f973e-18e3-4683-9db9-a8b30f12ddca"/>
    <xsd:import namespace="5b707c4a-f0af-4a30-ae8a-e74992196a0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3f973e-18e3-4683-9db9-a8b30f12dd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55064c5-fd96-4bd7-b746-6d6d3074b66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07c4a-f0af-4a30-ae8a-e74992196a0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1149080-e6aa-4de5-adaa-b5a9b48fb754}" ma:internalName="TaxCatchAll" ma:showField="CatchAllData" ma:web="5b707c4a-f0af-4a30-ae8a-e74992196a0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F46F73-F3A0-47C3-ADE8-38C5D2C4D021}">
  <ds:schemaRefs>
    <ds:schemaRef ds:uri="http://schemas.microsoft.com/sharepoint/v3/contenttype/forms"/>
  </ds:schemaRefs>
</ds:datastoreItem>
</file>

<file path=customXml/itemProps2.xml><?xml version="1.0" encoding="utf-8"?>
<ds:datastoreItem xmlns:ds="http://schemas.openxmlformats.org/officeDocument/2006/customXml" ds:itemID="{4710B19C-096B-4D1A-BCB8-EC2B3EEEB3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3f973e-18e3-4683-9db9-a8b30f12ddca"/>
    <ds:schemaRef ds:uri="5b707c4a-f0af-4a30-ae8a-e74992196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19566</TotalTime>
  <Words>2165</Words>
  <Application>Microsoft Macintosh PowerPoint</Application>
  <PresentationFormat>Widescreen</PresentationFormat>
  <Paragraphs>204</Paragraphs>
  <Slides>51</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51</vt:i4>
      </vt:variant>
    </vt:vector>
  </HeadingPairs>
  <TitlesOfParts>
    <vt:vector size="61" baseType="lpstr">
      <vt:lpstr>Arial</vt:lpstr>
      <vt:lpstr>Avenir Next LT Pro</vt:lpstr>
      <vt:lpstr>AvenirNext LT Pro Bold</vt:lpstr>
      <vt:lpstr>AvenirNext LT Pro Regular</vt:lpstr>
      <vt:lpstr>Bigshot One</vt:lpstr>
      <vt:lpstr>Calibri</vt:lpstr>
      <vt:lpstr>Calibri Light</vt:lpstr>
      <vt:lpstr>Open Sans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Potts</dc:creator>
  <cp:lastModifiedBy>St Andrew's</cp:lastModifiedBy>
  <cp:revision>130</cp:revision>
  <dcterms:created xsi:type="dcterms:W3CDTF">2024-01-08T11:13:16Z</dcterms:created>
  <dcterms:modified xsi:type="dcterms:W3CDTF">2024-05-30T00:44:27Z</dcterms:modified>
</cp:coreProperties>
</file>